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4"/>
  </p:notesMasterIdLst>
  <p:sldIdLst>
    <p:sldId id="256" r:id="rId2"/>
    <p:sldId id="331" r:id="rId3"/>
    <p:sldId id="281" r:id="rId4"/>
    <p:sldId id="257" r:id="rId5"/>
    <p:sldId id="283" r:id="rId6"/>
    <p:sldId id="282" r:id="rId7"/>
    <p:sldId id="284" r:id="rId8"/>
    <p:sldId id="287" r:id="rId9"/>
    <p:sldId id="289" r:id="rId10"/>
    <p:sldId id="288" r:id="rId11"/>
    <p:sldId id="290" r:id="rId12"/>
    <p:sldId id="292" r:id="rId13"/>
    <p:sldId id="258" r:id="rId14"/>
    <p:sldId id="312" r:id="rId15"/>
    <p:sldId id="259" r:id="rId16"/>
    <p:sldId id="313" r:id="rId17"/>
    <p:sldId id="314" r:id="rId18"/>
    <p:sldId id="316" r:id="rId19"/>
    <p:sldId id="317" r:id="rId20"/>
    <p:sldId id="260" r:id="rId21"/>
    <p:sldId id="320" r:id="rId22"/>
    <p:sldId id="262" r:id="rId23"/>
    <p:sldId id="319" r:id="rId24"/>
    <p:sldId id="322" r:id="rId25"/>
    <p:sldId id="324" r:id="rId26"/>
    <p:sldId id="318" r:id="rId27"/>
    <p:sldId id="328" r:id="rId28"/>
    <p:sldId id="325" r:id="rId29"/>
    <p:sldId id="329" r:id="rId30"/>
    <p:sldId id="315" r:id="rId31"/>
    <p:sldId id="326" r:id="rId32"/>
    <p:sldId id="330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89788" autoAdjust="0"/>
  </p:normalViewPr>
  <p:slideViewPr>
    <p:cSldViewPr>
      <p:cViewPr>
        <p:scale>
          <a:sx n="66" d="100"/>
          <a:sy n="66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1D4EEA-030E-48EA-B895-B52611873E24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5D0DF7-CA22-4D8E-8F7F-D66021190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728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D0DF7-CA22-4D8E-8F7F-D6602119091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74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26C44-2734-4BE6-ACAB-385D50D785B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293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D19C2-F078-4EB5-8C09-CE63052644A0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D452-0FF0-44FA-9872-9ED1676D1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877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D19C2-F078-4EB5-8C09-CE63052644A0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D452-0FF0-44FA-9872-9ED1676D1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605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D19C2-F078-4EB5-8C09-CE63052644A0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D452-0FF0-44FA-9872-9ED1676D1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74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D19C2-F078-4EB5-8C09-CE63052644A0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D452-0FF0-44FA-9872-9ED1676D1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790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D19C2-F078-4EB5-8C09-CE63052644A0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D452-0FF0-44FA-9872-9ED1676D1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814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D19C2-F078-4EB5-8C09-CE63052644A0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D452-0FF0-44FA-9872-9ED1676D1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657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D19C2-F078-4EB5-8C09-CE63052644A0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D452-0FF0-44FA-9872-9ED1676D1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122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D19C2-F078-4EB5-8C09-CE63052644A0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D452-0FF0-44FA-9872-9ED1676D1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867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D19C2-F078-4EB5-8C09-CE63052644A0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D452-0FF0-44FA-9872-9ED1676D1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828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D19C2-F078-4EB5-8C09-CE63052644A0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D452-0FF0-44FA-9872-9ED1676D1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383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D19C2-F078-4EB5-8C09-CE63052644A0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D452-0FF0-44FA-9872-9ED1676D1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992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D19C2-F078-4EB5-8C09-CE63052644A0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CD452-0FF0-44FA-9872-9ED1676D1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09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apps.develebridge.net/amap/index.php/Image:VCA_Process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3811" y="2209800"/>
            <a:ext cx="7851648" cy="12954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Value Chain </a:t>
            </a:r>
            <a:r>
              <a:rPr lang="en-US" b="1" dirty="0" smtClean="0"/>
              <a:t>Analysis</a:t>
            </a:r>
            <a:br>
              <a:rPr lang="en-US" b="1" dirty="0" smtClean="0"/>
            </a:br>
            <a:r>
              <a:rPr lang="en-US" b="1" dirty="0" smtClean="0"/>
              <a:t>Basic concepts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191000"/>
            <a:ext cx="7854696" cy="1066800"/>
          </a:xfrm>
        </p:spPr>
        <p:txBody>
          <a:bodyPr/>
          <a:lstStyle/>
          <a:p>
            <a:r>
              <a:rPr lang="en-US" b="1" dirty="0" err="1" smtClean="0"/>
              <a:t>Getachew</a:t>
            </a:r>
            <a:r>
              <a:rPr lang="en-US" b="1" dirty="0" smtClean="0"/>
              <a:t> </a:t>
            </a:r>
            <a:r>
              <a:rPr lang="en-US" b="1" dirty="0" err="1" smtClean="0"/>
              <a:t>Legese</a:t>
            </a:r>
            <a:endParaRPr lang="en-US" b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07967" y="457200"/>
            <a:ext cx="7851648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Ethiopian Livestock Feed (ELF) Project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1038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800" b="1" dirty="0" smtClean="0"/>
              <a:t>Value chain leader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b="1" dirty="0" smtClean="0"/>
              <a:t>An organization with major stake in the value chain and plays crucial role in the functioning, performance and development of the value chain.</a:t>
            </a:r>
          </a:p>
          <a:p>
            <a:pPr eaLnBrk="1" hangingPunct="1"/>
            <a:endParaRPr lang="en-US" sz="900" b="1" dirty="0" smtClean="0"/>
          </a:p>
          <a:p>
            <a:pPr eaLnBrk="1" hangingPunct="1"/>
            <a:r>
              <a:rPr lang="en-US" b="1" dirty="0" smtClean="0"/>
              <a:t>Value chain leaders are especially critical in the development of new and emerging value chains</a:t>
            </a:r>
          </a:p>
          <a:p>
            <a:pPr eaLnBrk="1" hangingPunct="1"/>
            <a:endParaRPr lang="en-US" sz="900" b="1" dirty="0" smtClean="0"/>
          </a:p>
          <a:p>
            <a:pPr eaLnBrk="1" hangingPunct="1"/>
            <a:r>
              <a:rPr lang="en-US" b="1" dirty="0" smtClean="0"/>
              <a:t>Value chain leader could be private business which intends to make profit or a public agency which intends to promote the development of the value chain.  </a:t>
            </a:r>
          </a:p>
        </p:txBody>
      </p:sp>
    </p:spTree>
    <p:extLst>
      <p:ext uri="{BB962C8B-B14F-4D97-AF65-F5344CB8AC3E}">
        <p14:creationId xmlns:p14="http://schemas.microsoft.com/office/powerpoint/2010/main" val="323030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b="1" dirty="0" smtClean="0"/>
              <a:t>Why the interest on value chain analysis (VCA)?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b="1" dirty="0" smtClean="0"/>
              <a:t>A comprehensive understanding of the operation of commodity markets requires an understanding of the operation of the different stages through which a product and its associated value additions pass on from production to consumption or end use</a:t>
            </a:r>
          </a:p>
          <a:p>
            <a:pPr eaLnBrk="1" hangingPunct="1"/>
            <a:r>
              <a:rPr lang="en-US" sz="2800" b="1" dirty="0" smtClean="0"/>
              <a:t>A comprehensive understanding of the coordination of the value chain requires a careful assessment of consumer demand characteristics and the organizational and institutional arrangements that are in place to meet these demands.</a:t>
            </a:r>
          </a:p>
          <a:p>
            <a:pPr eaLnBrk="1" hangingPunct="1">
              <a:buFont typeface="Wingdings" pitchFamily="2" charset="2"/>
              <a:buNone/>
            </a:pPr>
            <a:endParaRPr 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159797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Potential objectives of VCA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Identification of leverage points to improve chain performance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Analysis of agriculture-industry linkages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Analysis of income distribution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Analysis of employment issues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Analysis of economic and social impacts of interventions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Analysis of environmental impact of interventions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Guide collective action for marketing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Guide research priority setting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Conduct policy inventory and analysis</a:t>
            </a:r>
          </a:p>
        </p:txBody>
      </p:sp>
    </p:spTree>
    <p:extLst>
      <p:ext uri="{BB962C8B-B14F-4D97-AF65-F5344CB8AC3E}">
        <p14:creationId xmlns:p14="http://schemas.microsoft.com/office/powerpoint/2010/main" val="78963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How to conduct a VCA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Value chain analysis consists of a four step process: </a:t>
            </a:r>
          </a:p>
          <a:p>
            <a:pPr marL="914400" lvl="1" indent="-514350">
              <a:buAutoNum type="arabicPeriod"/>
            </a:pPr>
            <a:r>
              <a:rPr lang="en-US" b="1" dirty="0"/>
              <a:t>D</a:t>
            </a:r>
            <a:r>
              <a:rPr lang="en-US" b="1" dirty="0" smtClean="0"/>
              <a:t>ata collection and analysis, </a:t>
            </a:r>
          </a:p>
          <a:p>
            <a:pPr marL="914400" lvl="1" indent="-514350">
              <a:buAutoNum type="arabicPeriod"/>
            </a:pPr>
            <a:r>
              <a:rPr lang="en-US" b="1" dirty="0" smtClean="0"/>
              <a:t>Chain mapping (actors, functions and relationships) and end market analysis</a:t>
            </a:r>
          </a:p>
          <a:p>
            <a:pPr marL="914400" lvl="1" indent="-514350">
              <a:buAutoNum type="arabicPeriod"/>
            </a:pPr>
            <a:r>
              <a:rPr lang="en-US" b="1" dirty="0" smtClean="0"/>
              <a:t>Analysis of opportunities and constraints, and</a:t>
            </a:r>
          </a:p>
          <a:p>
            <a:pPr marL="914400" lvl="1" indent="-514350">
              <a:buAutoNum type="arabicPeriod"/>
            </a:pPr>
            <a:r>
              <a:rPr lang="en-US" b="1" dirty="0" smtClean="0"/>
              <a:t>Validating the findings of the VCA through stakeholders forum</a:t>
            </a:r>
          </a:p>
        </p:txBody>
      </p:sp>
    </p:spTree>
    <p:extLst>
      <p:ext uri="{BB962C8B-B14F-4D97-AF65-F5344CB8AC3E}">
        <p14:creationId xmlns:p14="http://schemas.microsoft.com/office/powerpoint/2010/main" val="156857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The process of VCA &amp; its components</a:t>
            </a:r>
            <a:endParaRPr lang="en-US" sz="3600" b="1" dirty="0"/>
          </a:p>
        </p:txBody>
      </p:sp>
      <p:pic>
        <p:nvPicPr>
          <p:cNvPr id="1025" name="Picture 1" descr="Description: Image:VCA Process.jpg">
            <a:hlinkClick r:id="rId2" tooltip="&quot;Image:VCA Process.jpg&quot;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1" y="1371600"/>
            <a:ext cx="7872622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21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792162"/>
          </a:xfrm>
        </p:spPr>
        <p:txBody>
          <a:bodyPr>
            <a:normAutofit/>
          </a:bodyPr>
          <a:lstStyle/>
          <a:p>
            <a:r>
              <a:rPr lang="en-US" sz="3200" b="1" dirty="0"/>
              <a:t>Data </a:t>
            </a:r>
            <a:r>
              <a:rPr lang="en-US" sz="3200" b="1" dirty="0" smtClean="0"/>
              <a:t>collection (1)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/>
          </a:bodyPr>
          <a:lstStyle/>
          <a:p>
            <a:r>
              <a:rPr lang="en-US" sz="2800" b="1" dirty="0"/>
              <a:t>Good value chain analysis begins with good data collection, from the initial desk research to the </a:t>
            </a:r>
            <a:r>
              <a:rPr lang="en-US" sz="2800" b="1" dirty="0" smtClean="0"/>
              <a:t>targeted interviews. </a:t>
            </a:r>
          </a:p>
          <a:p>
            <a:r>
              <a:rPr lang="en-US" sz="2800" b="1" dirty="0" smtClean="0"/>
              <a:t>Both qualitative and quantitative data are required for the VCA.</a:t>
            </a:r>
          </a:p>
          <a:p>
            <a:r>
              <a:rPr lang="en-US" sz="2800" b="1" dirty="0" smtClean="0"/>
              <a:t>The qualitative data are collected using PRA tools such as: </a:t>
            </a:r>
            <a:r>
              <a:rPr lang="en-US" sz="2800" b="1" dirty="0"/>
              <a:t>focused group discussions</a:t>
            </a:r>
            <a:r>
              <a:rPr lang="en-US" sz="2800" b="1" dirty="0" smtClean="0"/>
              <a:t>, Key Informant interview, personal observations, </a:t>
            </a:r>
            <a:r>
              <a:rPr lang="en-US" sz="2800" b="1" dirty="0" err="1" smtClean="0"/>
              <a:t>etc</a:t>
            </a:r>
            <a:endParaRPr lang="en-US" sz="2800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51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Data collection </a:t>
            </a:r>
            <a:r>
              <a:rPr lang="en-US" sz="3200" b="1" dirty="0" smtClean="0"/>
              <a:t>(2)</a:t>
            </a:r>
            <a:br>
              <a:rPr lang="en-US" sz="3200" b="1" dirty="0" smtClean="0"/>
            </a:br>
            <a:r>
              <a:rPr lang="en-US" sz="3200" b="1" dirty="0" smtClean="0"/>
              <a:t>Tools to be used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486400"/>
          </a:xfr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r>
              <a:rPr lang="en-US" sz="11200" b="1" i="1" dirty="0"/>
              <a:t>Review of relevant literature</a:t>
            </a:r>
            <a:r>
              <a:rPr lang="en-US" sz="9600" b="1" dirty="0"/>
              <a:t>: reports, documents, databases, and websites relevant for the study will be reviewed.</a:t>
            </a:r>
          </a:p>
          <a:p>
            <a:r>
              <a:rPr lang="en-US" sz="9600" b="1" dirty="0"/>
              <a:t>The aim is to familiarize the team with the industry, its market and the business environment in which it operates, as well as to identify sources for additional information.</a:t>
            </a:r>
          </a:p>
          <a:p>
            <a:r>
              <a:rPr lang="en-US" sz="11200" b="1" i="1" dirty="0"/>
              <a:t>Secondary data  </a:t>
            </a:r>
            <a:r>
              <a:rPr lang="en-US" sz="9600" b="1" dirty="0"/>
              <a:t>will be collected from CSA, </a:t>
            </a:r>
            <a:r>
              <a:rPr lang="en-US" sz="9600" b="1" dirty="0" smtClean="0"/>
              <a:t>CRA, </a:t>
            </a:r>
            <a:r>
              <a:rPr lang="en-US" sz="9600" b="1" dirty="0" err="1" smtClean="0"/>
              <a:t>woreda</a:t>
            </a:r>
            <a:r>
              <a:rPr lang="en-US" sz="9600" b="1" dirty="0" smtClean="0"/>
              <a:t> and zonal offices, </a:t>
            </a:r>
            <a:r>
              <a:rPr lang="en-US" sz="9600" b="1" dirty="0"/>
              <a:t>and other relevant sources </a:t>
            </a:r>
            <a:endParaRPr lang="en-US" sz="9600" b="1" dirty="0" smtClean="0"/>
          </a:p>
          <a:p>
            <a:pPr lvl="1"/>
            <a:r>
              <a:rPr lang="en-US" sz="9200" b="1" dirty="0" smtClean="0"/>
              <a:t>price </a:t>
            </a:r>
            <a:r>
              <a:rPr lang="en-US" sz="9200" b="1" dirty="0"/>
              <a:t>and marketing data, </a:t>
            </a:r>
            <a:endParaRPr lang="en-US" sz="9200" b="1" dirty="0" smtClean="0"/>
          </a:p>
          <a:p>
            <a:pPr lvl="1"/>
            <a:r>
              <a:rPr lang="en-US" sz="9600" b="1" dirty="0" smtClean="0"/>
              <a:t>number </a:t>
            </a:r>
            <a:r>
              <a:rPr lang="en-US" sz="9600" b="1" dirty="0"/>
              <a:t>of different market actors in the specific rural markets, </a:t>
            </a:r>
            <a:endParaRPr lang="en-US" sz="9600" b="1" dirty="0" smtClean="0"/>
          </a:p>
          <a:p>
            <a:pPr lvl="1"/>
            <a:r>
              <a:rPr lang="en-US" sz="9600" b="1" dirty="0" smtClean="0"/>
              <a:t>credit </a:t>
            </a:r>
            <a:r>
              <a:rPr lang="en-US" sz="9600" b="1" dirty="0"/>
              <a:t>provided, </a:t>
            </a:r>
            <a:endParaRPr lang="en-US" sz="9600" b="1" dirty="0" smtClean="0"/>
          </a:p>
          <a:p>
            <a:pPr lvl="1"/>
            <a:r>
              <a:rPr lang="en-US" sz="9600" b="1" dirty="0" smtClean="0"/>
              <a:t>technology </a:t>
            </a:r>
            <a:r>
              <a:rPr lang="en-US" sz="9600" b="1" dirty="0"/>
              <a:t>supply and distribution, </a:t>
            </a:r>
            <a:endParaRPr lang="en-US" sz="9600" b="1" dirty="0" smtClean="0"/>
          </a:p>
          <a:p>
            <a:pPr lvl="1"/>
            <a:r>
              <a:rPr lang="en-US" sz="9600" b="1" dirty="0" smtClean="0"/>
              <a:t>storage </a:t>
            </a:r>
            <a:r>
              <a:rPr lang="en-US" sz="9600" b="1" dirty="0"/>
              <a:t>and transport facilities, </a:t>
            </a:r>
            <a:endParaRPr lang="en-US" sz="9600" b="1" dirty="0" smtClean="0"/>
          </a:p>
          <a:p>
            <a:pPr lvl="1"/>
            <a:r>
              <a:rPr lang="en-US" sz="9600" b="1" dirty="0" smtClean="0"/>
              <a:t>information </a:t>
            </a:r>
            <a:r>
              <a:rPr lang="en-US" sz="9600" b="1" dirty="0"/>
              <a:t>on processing, packaging and grading will be collected</a:t>
            </a:r>
            <a:r>
              <a:rPr lang="en-US" sz="41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603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240" y="5794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3200" b="1" dirty="0"/>
              <a:t>Data collection </a:t>
            </a:r>
            <a:r>
              <a:rPr lang="en-US" sz="3200" b="1" dirty="0" smtClean="0"/>
              <a:t>(3)</a:t>
            </a:r>
            <a:br>
              <a:rPr lang="en-US" sz="3200" b="1" dirty="0" smtClean="0"/>
            </a:br>
            <a:r>
              <a:rPr lang="en-US" sz="3200" b="1" dirty="0" smtClean="0"/>
              <a:t>PRA </a:t>
            </a:r>
            <a:r>
              <a:rPr lang="en-US" sz="3200" b="1" dirty="0"/>
              <a:t>tools to be used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sz="2800" b="1" i="1" dirty="0"/>
              <a:t>Focused group discussions </a:t>
            </a:r>
            <a:r>
              <a:rPr lang="en-US" sz="2800" b="1" i="1" dirty="0" smtClean="0"/>
              <a:t>(</a:t>
            </a:r>
            <a:r>
              <a:rPr lang="en-US" sz="2800" b="1" dirty="0" smtClean="0"/>
              <a:t>FGD):  </a:t>
            </a:r>
            <a:r>
              <a:rPr lang="en-US" sz="2800" b="1" dirty="0"/>
              <a:t>a useful way to explore concepts, generate ideas, determine differences in opinion between stakeholder groups and triangulate with other data collection </a:t>
            </a:r>
            <a:r>
              <a:rPr lang="en-US" sz="2800" b="1" dirty="0" smtClean="0"/>
              <a:t>methods</a:t>
            </a:r>
          </a:p>
          <a:p>
            <a:r>
              <a:rPr lang="en-US" sz="2800" b="1" dirty="0" smtClean="0"/>
              <a:t>FGD can better capture </a:t>
            </a:r>
            <a:r>
              <a:rPr lang="en-US" sz="2800" b="1" dirty="0"/>
              <a:t>the social interaction and spontaneous thought processes that inform decision making, which is often lost in structured interviews. </a:t>
            </a:r>
            <a:endParaRPr lang="en-US" sz="2800" b="1" dirty="0" smtClean="0"/>
          </a:p>
          <a:p>
            <a:r>
              <a:rPr lang="en-US" sz="2800" b="1" dirty="0" smtClean="0"/>
              <a:t>At </a:t>
            </a:r>
            <a:r>
              <a:rPr lang="en-US" sz="2800" b="1" dirty="0"/>
              <a:t>least two </a:t>
            </a:r>
            <a:r>
              <a:rPr lang="en-US" sz="2800" b="1" dirty="0" smtClean="0"/>
              <a:t>FGDs </a:t>
            </a:r>
            <a:r>
              <a:rPr lang="en-US" sz="2800" b="1" dirty="0"/>
              <a:t>of farmers (</a:t>
            </a:r>
            <a:r>
              <a:rPr lang="en-US" sz="2800" b="1" dirty="0" smtClean="0"/>
              <a:t>10-15 people</a:t>
            </a:r>
            <a:r>
              <a:rPr lang="en-US" sz="2800" b="1" dirty="0"/>
              <a:t>) </a:t>
            </a:r>
            <a:r>
              <a:rPr lang="en-US" sz="2800" b="1" dirty="0" smtClean="0"/>
              <a:t> </a:t>
            </a:r>
            <a:r>
              <a:rPr lang="en-US" sz="2800" b="1" dirty="0"/>
              <a:t>per </a:t>
            </a:r>
            <a:r>
              <a:rPr lang="en-US" sz="2800" b="1" dirty="0" smtClean="0"/>
              <a:t>district will be conducted</a:t>
            </a:r>
            <a:endParaRPr lang="en-US" sz="2800" b="1" dirty="0"/>
          </a:p>
          <a:p>
            <a:r>
              <a:rPr lang="en-US" sz="2800" b="1" i="1" dirty="0" smtClean="0"/>
              <a:t>In depth Key </a:t>
            </a:r>
            <a:r>
              <a:rPr lang="en-US" sz="2800" b="1" i="1" dirty="0"/>
              <a:t>Informant Interview (KII): </a:t>
            </a:r>
            <a:r>
              <a:rPr lang="en-US" sz="2800" b="1" dirty="0"/>
              <a:t>interview with knowledgeable </a:t>
            </a:r>
            <a:r>
              <a:rPr lang="en-US" sz="2800" b="1" dirty="0" smtClean="0"/>
              <a:t>individuals: </a:t>
            </a:r>
            <a:r>
              <a:rPr lang="en-US" sz="2800" b="1" dirty="0"/>
              <a:t>experts of livestock extension, livestock marketing</a:t>
            </a:r>
            <a:r>
              <a:rPr lang="en-US" sz="2800" b="1" dirty="0" smtClean="0"/>
              <a:t>, forage production and marketing, </a:t>
            </a:r>
            <a:r>
              <a:rPr lang="en-US" sz="2800" b="1" dirty="0"/>
              <a:t>cooperatives promotion, abattoir managers, traders, meat supermarket managers, butchers, </a:t>
            </a:r>
            <a:r>
              <a:rPr lang="en-US" sz="2800" b="1" dirty="0" smtClean="0"/>
              <a:t>feed and livestock </a:t>
            </a:r>
            <a:r>
              <a:rPr lang="en-US" sz="2800" b="1" dirty="0"/>
              <a:t>researchers, transporters, veterinarians and </a:t>
            </a:r>
            <a:r>
              <a:rPr lang="en-US" sz="2800" b="1" dirty="0" smtClean="0"/>
              <a:t>NGOs will be held. </a:t>
            </a:r>
          </a:p>
          <a:p>
            <a:endParaRPr lang="en-US" sz="2800" b="1" dirty="0"/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48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Data collection </a:t>
            </a:r>
            <a:r>
              <a:rPr lang="en-US" sz="3200" b="1" dirty="0" smtClean="0"/>
              <a:t>(4)</a:t>
            </a: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 smtClean="0"/>
              <a:t>PRA </a:t>
            </a:r>
            <a:r>
              <a:rPr lang="en-US" sz="3200" b="1" dirty="0"/>
              <a:t>tools to be </a:t>
            </a:r>
            <a:r>
              <a:rPr lang="en-US" sz="3200" b="1" dirty="0" smtClean="0"/>
              <a:t>used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600" b="1" dirty="0" smtClean="0"/>
              <a:t>The </a:t>
            </a:r>
            <a:r>
              <a:rPr lang="en-US" sz="3600" b="1" dirty="0"/>
              <a:t>KII should </a:t>
            </a:r>
            <a:r>
              <a:rPr lang="en-US" sz="3600" b="1" dirty="0" smtClean="0"/>
              <a:t>inform: </a:t>
            </a:r>
            <a:endParaRPr lang="en-US" sz="3600" b="1" dirty="0"/>
          </a:p>
          <a:p>
            <a:pPr marL="742950" lvl="2" indent="-342900"/>
            <a:r>
              <a:rPr lang="en-US" sz="3200" b="1" dirty="0"/>
              <a:t>value chain actors’ current capacity to learn; </a:t>
            </a:r>
          </a:p>
          <a:p>
            <a:pPr marL="742950" lvl="2" indent="-342900"/>
            <a:r>
              <a:rPr lang="en-US" sz="3200" b="1" dirty="0"/>
              <a:t>how information is exchanged among participants; </a:t>
            </a:r>
          </a:p>
          <a:p>
            <a:pPr marL="742950" lvl="2" indent="-342900"/>
            <a:r>
              <a:rPr lang="en-US" sz="3200" b="1" dirty="0"/>
              <a:t>from where they learn about new production techniques, new markets and market trends;  </a:t>
            </a:r>
          </a:p>
          <a:p>
            <a:pPr marL="742950" lvl="2" indent="-342900"/>
            <a:r>
              <a:rPr lang="en-US" sz="3200" b="1" dirty="0"/>
              <a:t>the extent of trust that exists among actors; and</a:t>
            </a:r>
          </a:p>
          <a:p>
            <a:pPr marL="742950" lvl="2" indent="-342900"/>
            <a:r>
              <a:rPr lang="en-US" sz="3200" b="1" dirty="0"/>
              <a:t>identify where chain participants see opportunities for and constraints to upgrading.</a:t>
            </a:r>
          </a:p>
          <a:p>
            <a:pPr lvl="0"/>
            <a:r>
              <a:rPr lang="en-US" sz="3600" b="1" dirty="0">
                <a:solidFill>
                  <a:prstClr val="black"/>
                </a:solidFill>
              </a:rPr>
              <a:t>Visits: marketing and processing facilities and transactions in market places will be visited in all the sites. At least one feed and livestock market per </a:t>
            </a:r>
            <a:r>
              <a:rPr lang="en-US" sz="3600" b="1" dirty="0" err="1">
                <a:solidFill>
                  <a:prstClr val="black"/>
                </a:solidFill>
              </a:rPr>
              <a:t>woreda</a:t>
            </a:r>
            <a:r>
              <a:rPr lang="en-US" sz="3600" b="1" dirty="0">
                <a:solidFill>
                  <a:prstClr val="black"/>
                </a:solidFill>
              </a:rPr>
              <a:t> will be visited. Processing facilities such as dairy processing plants, feed processors  and export abattoirs will be visited.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10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b="1" dirty="0"/>
              <a:t>Data collection (5)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6868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sz="3600" b="1" dirty="0"/>
              <a:t>The qualitative data gathered by </a:t>
            </a:r>
            <a:r>
              <a:rPr lang="en-US" sz="3600" b="1" dirty="0" smtClean="0"/>
              <a:t>the above methods </a:t>
            </a:r>
            <a:r>
              <a:rPr lang="en-US" sz="3600" b="1" dirty="0"/>
              <a:t>will reveal dynamic factors of the value chain such </a:t>
            </a:r>
            <a:r>
              <a:rPr lang="en-US" sz="3600" b="1" dirty="0" smtClean="0"/>
              <a:t>as:  </a:t>
            </a:r>
            <a:r>
              <a:rPr lang="en-US" sz="3600" b="1" dirty="0"/>
              <a:t>trends, </a:t>
            </a:r>
            <a:r>
              <a:rPr lang="en-US" sz="3600" b="1" dirty="0" smtClean="0"/>
              <a:t>incentives </a:t>
            </a:r>
            <a:r>
              <a:rPr lang="en-US" sz="3600" b="1" dirty="0"/>
              <a:t>and relationships. </a:t>
            </a:r>
            <a:endParaRPr lang="en-US" sz="3600" b="1" dirty="0" smtClean="0"/>
          </a:p>
          <a:p>
            <a:r>
              <a:rPr lang="en-US" sz="3600" b="1" dirty="0" smtClean="0"/>
              <a:t>To </a:t>
            </a:r>
            <a:r>
              <a:rPr lang="en-US" sz="3600" b="1" dirty="0"/>
              <a:t>complement this, </a:t>
            </a:r>
            <a:r>
              <a:rPr lang="en-US" sz="3600" b="1" i="1" dirty="0"/>
              <a:t>quantitative</a:t>
            </a:r>
            <a:r>
              <a:rPr lang="en-US" sz="3600" b="1" dirty="0"/>
              <a:t> analysis of the chain is necessary to provide a picture of the current situation in terms </a:t>
            </a:r>
            <a:r>
              <a:rPr lang="en-US" sz="3600" b="1" dirty="0" smtClean="0"/>
              <a:t>of:</a:t>
            </a:r>
          </a:p>
          <a:p>
            <a:pPr lvl="1"/>
            <a:r>
              <a:rPr lang="en-US" sz="3600" b="1" dirty="0" smtClean="0"/>
              <a:t>the </a:t>
            </a:r>
            <a:r>
              <a:rPr lang="en-US" sz="3600" b="1" dirty="0"/>
              <a:t>distribution of value-added, </a:t>
            </a:r>
            <a:endParaRPr lang="en-US" sz="3600" b="1" dirty="0" smtClean="0"/>
          </a:p>
          <a:p>
            <a:pPr lvl="1"/>
            <a:r>
              <a:rPr lang="en-US" sz="3600" b="1" dirty="0" smtClean="0"/>
              <a:t>profitability</a:t>
            </a:r>
            <a:r>
              <a:rPr lang="en-US" sz="3600" b="1" dirty="0"/>
              <a:t>, </a:t>
            </a:r>
            <a:endParaRPr lang="en-US" sz="3600" b="1" dirty="0" smtClean="0"/>
          </a:p>
          <a:p>
            <a:pPr lvl="1"/>
            <a:r>
              <a:rPr lang="en-US" sz="3600" b="1" dirty="0" smtClean="0"/>
              <a:t>productivity</a:t>
            </a:r>
            <a:r>
              <a:rPr lang="en-US" sz="3600" b="1" dirty="0"/>
              <a:t>, </a:t>
            </a:r>
            <a:endParaRPr lang="en-US" sz="3600" b="1" dirty="0" smtClean="0"/>
          </a:p>
          <a:p>
            <a:pPr lvl="1"/>
            <a:r>
              <a:rPr lang="en-US" sz="3600" b="1" dirty="0" smtClean="0"/>
              <a:t>production </a:t>
            </a:r>
            <a:r>
              <a:rPr lang="en-US" sz="3600" b="1" dirty="0"/>
              <a:t>capacity and </a:t>
            </a:r>
            <a:endParaRPr lang="en-US" sz="3600" b="1" dirty="0" smtClean="0"/>
          </a:p>
          <a:p>
            <a:pPr lvl="1"/>
            <a:r>
              <a:rPr lang="en-US" sz="3600" b="1" dirty="0" smtClean="0"/>
              <a:t>benchmarking </a:t>
            </a:r>
            <a:r>
              <a:rPr lang="en-US" sz="3600" b="1" dirty="0"/>
              <a:t>against competitors. </a:t>
            </a:r>
            <a:endParaRPr lang="en-US" sz="3600" b="1" dirty="0" smtClean="0"/>
          </a:p>
          <a:p>
            <a:r>
              <a:rPr lang="en-US" sz="3600" b="1" dirty="0" smtClean="0"/>
              <a:t>Analyzing </a:t>
            </a:r>
            <a:r>
              <a:rPr lang="en-US" sz="3600" b="1" dirty="0"/>
              <a:t>these factors highlights inefficiencies and areas for reducing cost.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51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Presentation outlines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dirty="0" smtClean="0"/>
              <a:t>Basic concepts in Value Chain Analysis</a:t>
            </a:r>
          </a:p>
          <a:p>
            <a:pPr lvl="1"/>
            <a:r>
              <a:rPr lang="en-US" sz="2000" b="1" dirty="0"/>
              <a:t>Value and value </a:t>
            </a:r>
            <a:r>
              <a:rPr lang="en-US" sz="2000" b="1" dirty="0" smtClean="0"/>
              <a:t>addition</a:t>
            </a:r>
          </a:p>
          <a:p>
            <a:pPr lvl="1"/>
            <a:r>
              <a:rPr lang="en-US" sz="2000" b="1" dirty="0"/>
              <a:t>Value </a:t>
            </a:r>
            <a:r>
              <a:rPr lang="en-US" sz="2000" b="1" dirty="0" smtClean="0"/>
              <a:t>Chain</a:t>
            </a:r>
          </a:p>
          <a:p>
            <a:pPr lvl="1"/>
            <a:r>
              <a:rPr lang="en-US" sz="2000" b="1" dirty="0"/>
              <a:t>agricultural value </a:t>
            </a:r>
            <a:r>
              <a:rPr lang="en-US" sz="2000" b="1" dirty="0" smtClean="0"/>
              <a:t>chain</a:t>
            </a:r>
          </a:p>
          <a:p>
            <a:pPr lvl="1"/>
            <a:r>
              <a:rPr lang="en-US" sz="2000" b="1" dirty="0"/>
              <a:t>Stages of a value </a:t>
            </a:r>
            <a:r>
              <a:rPr lang="en-US" sz="2000" b="1" dirty="0" smtClean="0"/>
              <a:t>chain</a:t>
            </a:r>
          </a:p>
          <a:p>
            <a:pPr lvl="1"/>
            <a:r>
              <a:rPr lang="en-US" sz="2000" b="1" dirty="0"/>
              <a:t>Business development </a:t>
            </a:r>
            <a:r>
              <a:rPr lang="en-US" sz="2000" b="1" dirty="0" smtClean="0"/>
              <a:t>services</a:t>
            </a:r>
          </a:p>
          <a:p>
            <a:pPr lvl="1"/>
            <a:r>
              <a:rPr lang="en-US" sz="2000" b="1" dirty="0"/>
              <a:t>Value chain </a:t>
            </a:r>
            <a:r>
              <a:rPr lang="en-US" sz="2000" b="1" dirty="0" smtClean="0"/>
              <a:t>leader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b="1" dirty="0"/>
              <a:t>Why the interest on value chain analysis (VCA</a:t>
            </a:r>
            <a:r>
              <a:rPr lang="en-US" b="1" dirty="0" smtClean="0"/>
              <a:t>)?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b="1" dirty="0" smtClean="0"/>
              <a:t>Potential objectives of VCA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b="1" dirty="0" smtClean="0"/>
              <a:t>How to conduct VCA</a:t>
            </a:r>
          </a:p>
          <a:p>
            <a:pPr lvl="1"/>
            <a:r>
              <a:rPr lang="en-US" sz="2100" b="1" dirty="0"/>
              <a:t>Data collection</a:t>
            </a:r>
          </a:p>
          <a:p>
            <a:pPr lvl="1"/>
            <a:r>
              <a:rPr lang="en-US" sz="2100" b="1" dirty="0"/>
              <a:t>Value chain mapping </a:t>
            </a:r>
          </a:p>
          <a:p>
            <a:pPr lvl="1"/>
            <a:r>
              <a:rPr lang="en-US" sz="2100" b="1" dirty="0"/>
              <a:t>Analysis of constraints and opportunities</a:t>
            </a:r>
          </a:p>
          <a:p>
            <a:pPr lvl="1"/>
            <a:r>
              <a:rPr lang="en-US" sz="2100" b="1" dirty="0"/>
              <a:t>Value Chain frame work</a:t>
            </a:r>
          </a:p>
          <a:p>
            <a:pPr lvl="1"/>
            <a:r>
              <a:rPr lang="en-US" sz="2100" b="1" dirty="0"/>
              <a:t>Validating findings of VCA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b="1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en-US" b="1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en-US" b="1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en-US" b="1" dirty="0"/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15427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Value Chain Mapping (1)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Value chain mapping is the process of developing a visual depiction of the basic structure of the value chain. </a:t>
            </a:r>
            <a:endParaRPr lang="en-US" sz="2800" b="1" dirty="0" smtClean="0"/>
          </a:p>
          <a:p>
            <a:r>
              <a:rPr lang="en-US" sz="2800" b="1" dirty="0" smtClean="0"/>
              <a:t>A </a:t>
            </a:r>
            <a:r>
              <a:rPr lang="en-US" sz="2800" b="1" dirty="0"/>
              <a:t>value chain map illustrates the way the product flows from raw material to end markets and presents how the industry functions</a:t>
            </a:r>
            <a:r>
              <a:rPr lang="en-US" sz="2800" b="1" dirty="0" smtClean="0"/>
              <a:t>.</a:t>
            </a:r>
          </a:p>
          <a:p>
            <a:r>
              <a:rPr lang="en-US" sz="2800" b="1" dirty="0" smtClean="0"/>
              <a:t>It </a:t>
            </a:r>
            <a:r>
              <a:rPr lang="en-US" sz="2800" b="1" dirty="0"/>
              <a:t>is a compressed visual diagram of the data collected at different stages of the value chain analysis and supports the narrative description of the chain</a:t>
            </a:r>
          </a:p>
        </p:txBody>
      </p:sp>
    </p:spTree>
    <p:extLst>
      <p:ext uri="{BB962C8B-B14F-4D97-AF65-F5344CB8AC3E}">
        <p14:creationId xmlns:p14="http://schemas.microsoft.com/office/powerpoint/2010/main" val="1937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Value chain mapping(2)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 smtClean="0"/>
              <a:t>Objectives</a:t>
            </a:r>
          </a:p>
          <a:p>
            <a:r>
              <a:rPr lang="en-US" sz="2800" dirty="0" smtClean="0"/>
              <a:t>To gain basic overview of the value chain to guide the full VCA to be undertaken</a:t>
            </a:r>
          </a:p>
          <a:p>
            <a:r>
              <a:rPr lang="en-US" sz="2800" dirty="0" smtClean="0"/>
              <a:t>Identify constraints and possible solutions at different levels in the VC</a:t>
            </a:r>
          </a:p>
          <a:p>
            <a:r>
              <a:rPr lang="en-US" sz="2800" dirty="0" smtClean="0"/>
              <a:t>Visualize networks to get a better understanding of connections between actor and processes</a:t>
            </a:r>
          </a:p>
          <a:p>
            <a:r>
              <a:rPr lang="en-US" sz="2800" dirty="0" smtClean="0"/>
              <a:t>Demonstrate interdependency between actors and processes in the VC</a:t>
            </a:r>
          </a:p>
          <a:p>
            <a:r>
              <a:rPr lang="en-US" sz="2800" dirty="0" smtClean="0"/>
              <a:t>Create awareness of actor to look beyond their own involvement in the VC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3255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prstClr val="black"/>
                </a:solidFill>
              </a:rPr>
              <a:t>Value Chain </a:t>
            </a:r>
            <a:r>
              <a:rPr lang="en-US" b="1" dirty="0" smtClean="0">
                <a:solidFill>
                  <a:prstClr val="black"/>
                </a:solidFill>
              </a:rPr>
              <a:t>Mapping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A two phased process for developing the value  chain mapping</a:t>
            </a: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is recommended</a:t>
            </a:r>
            <a:endParaRPr lang="en-US" sz="2800" b="1" dirty="0" smtClean="0"/>
          </a:p>
          <a:p>
            <a:pPr marL="579438" indent="-579438">
              <a:buNone/>
            </a:pPr>
            <a:r>
              <a:rPr lang="en-US" sz="2800" b="1" dirty="0" smtClean="0"/>
              <a:t>a</a:t>
            </a:r>
            <a:r>
              <a:rPr lang="en-US" sz="2800" b="1" dirty="0"/>
              <a:t>) initial basic </a:t>
            </a:r>
            <a:r>
              <a:rPr lang="en-US" sz="2800" b="1" dirty="0" smtClean="0"/>
              <a:t>mapping  based on the information derived from desk research and knowledge at the outset of the analysis, and </a:t>
            </a:r>
          </a:p>
          <a:p>
            <a:pPr marL="517525" indent="-517525">
              <a:buNone/>
            </a:pPr>
            <a:r>
              <a:rPr lang="en-US" sz="2800" b="1" dirty="0" smtClean="0"/>
              <a:t>b</a:t>
            </a:r>
            <a:r>
              <a:rPr lang="en-US" sz="2800" b="1" dirty="0"/>
              <a:t>) </a:t>
            </a:r>
            <a:r>
              <a:rPr lang="en-US" sz="2800" b="1" dirty="0" smtClean="0"/>
              <a:t>adjusted mapping that includes revisions based on interviews and feedback from firms and individuals brought into the analysis process</a:t>
            </a:r>
          </a:p>
          <a:p>
            <a:pPr marL="0" indent="0">
              <a:buNone/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87690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value chain mapping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47500" lnSpcReduction="20000"/>
          </a:bodyPr>
          <a:lstStyle/>
          <a:p>
            <a:r>
              <a:rPr lang="en-US" sz="4500" b="1" dirty="0" smtClean="0"/>
              <a:t>There is no such a thing as a comprehensive, all encompassing VC map</a:t>
            </a:r>
          </a:p>
          <a:p>
            <a:r>
              <a:rPr lang="en-US" sz="4500" b="1" dirty="0" smtClean="0"/>
              <a:t>There are many potential dimensions of the VC that could be included in an initial mapping exercise:</a:t>
            </a:r>
          </a:p>
          <a:p>
            <a:pPr lvl="1"/>
            <a:r>
              <a:rPr lang="en-US" sz="4500" b="1" dirty="0" smtClean="0"/>
              <a:t>The core processes in the VC</a:t>
            </a:r>
          </a:p>
          <a:p>
            <a:pPr lvl="1"/>
            <a:r>
              <a:rPr lang="en-US" sz="4500" b="1" dirty="0" smtClean="0"/>
              <a:t>The main actors in the process</a:t>
            </a:r>
          </a:p>
          <a:p>
            <a:pPr lvl="1"/>
            <a:r>
              <a:rPr lang="en-US" sz="4500" b="1" dirty="0" smtClean="0"/>
              <a:t>The product flows,</a:t>
            </a:r>
          </a:p>
          <a:p>
            <a:pPr lvl="1"/>
            <a:r>
              <a:rPr lang="en-US" sz="4500" b="1" dirty="0" smtClean="0"/>
              <a:t>Volume of product flow</a:t>
            </a:r>
          </a:p>
          <a:p>
            <a:pPr lvl="1"/>
            <a:r>
              <a:rPr lang="en-US" sz="4500" b="1" dirty="0" smtClean="0"/>
              <a:t>Costs and margins at different levels</a:t>
            </a:r>
          </a:p>
          <a:p>
            <a:pPr lvl="1"/>
            <a:r>
              <a:rPr lang="en-US" sz="4500" b="1" dirty="0" smtClean="0"/>
              <a:t>Constraints and opportunities at the different levels</a:t>
            </a:r>
          </a:p>
          <a:p>
            <a:pPr lvl="1"/>
            <a:r>
              <a:rPr lang="en-US" sz="4500" b="1" dirty="0" smtClean="0"/>
              <a:t>Flow of information </a:t>
            </a:r>
            <a:r>
              <a:rPr lang="en-US" sz="4500" b="1" dirty="0" err="1" smtClean="0"/>
              <a:t>etc</a:t>
            </a:r>
            <a:endParaRPr lang="en-US" sz="4500" b="1" dirty="0" smtClean="0"/>
          </a:p>
          <a:p>
            <a:r>
              <a:rPr lang="en-US" sz="4900" b="1" dirty="0" smtClean="0"/>
              <a:t>Therefore it is crucial to choose which dimensions are to be mapped based on the available resources, the scope and objective of the VCA and mandate of the organization.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47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Mapping the core processes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" y="1600200"/>
            <a:ext cx="8694420" cy="4525963"/>
          </a:xfrm>
        </p:spPr>
        <p:txBody>
          <a:bodyPr/>
          <a:lstStyle/>
          <a:p>
            <a:r>
              <a:rPr lang="en-US" sz="2800" b="1" dirty="0" smtClean="0"/>
              <a:t>The first question that must be asked in any value chain analysis is what the different processes in the value chain are.</a:t>
            </a:r>
          </a:p>
          <a:p>
            <a:r>
              <a:rPr lang="en-US" sz="2800" b="1" dirty="0" smtClean="0"/>
              <a:t>Example: Core processes in sheep VC (SNNP &amp; </a:t>
            </a:r>
            <a:r>
              <a:rPr lang="en-US" sz="2800" b="1" dirty="0" err="1" smtClean="0"/>
              <a:t>Oromia</a:t>
            </a:r>
            <a:r>
              <a:rPr lang="en-US" sz="2800" b="1" dirty="0" smtClean="0"/>
              <a:t>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419600"/>
            <a:ext cx="9144000" cy="838200"/>
            <a:chOff x="198120" y="2004060"/>
            <a:chExt cx="8694420" cy="838200"/>
          </a:xfrm>
        </p:grpSpPr>
        <p:sp>
          <p:nvSpPr>
            <p:cNvPr id="10" name="Chevron 9"/>
            <p:cNvSpPr/>
            <p:nvPr/>
          </p:nvSpPr>
          <p:spPr>
            <a:xfrm>
              <a:off x="198120" y="2004060"/>
              <a:ext cx="1676400" cy="8382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Input Supply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Chevron 10"/>
            <p:cNvSpPr/>
            <p:nvPr/>
          </p:nvSpPr>
          <p:spPr>
            <a:xfrm>
              <a:off x="1706880" y="2004060"/>
              <a:ext cx="2034540" cy="8382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Production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Chevron 11"/>
            <p:cNvSpPr/>
            <p:nvPr/>
          </p:nvSpPr>
          <p:spPr>
            <a:xfrm>
              <a:off x="3436620" y="2004060"/>
              <a:ext cx="1676400" cy="8382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Trading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Chevron 12"/>
            <p:cNvSpPr/>
            <p:nvPr/>
          </p:nvSpPr>
          <p:spPr>
            <a:xfrm>
              <a:off x="4853940" y="2004060"/>
              <a:ext cx="1981200" cy="8382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Processing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Chevron 13"/>
            <p:cNvSpPr/>
            <p:nvPr/>
          </p:nvSpPr>
          <p:spPr>
            <a:xfrm>
              <a:off x="6606540" y="2004060"/>
              <a:ext cx="2286000" cy="8382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Domestic Consumption/ Export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672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Mapping actors along the value chain</a:t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Example: Actors along the core processes of the  sheep value chain</a:t>
            </a:r>
            <a:endParaRPr lang="en-US" sz="2400" dirty="0"/>
          </a:p>
        </p:txBody>
      </p:sp>
      <p:sp>
        <p:nvSpPr>
          <p:cNvPr id="7" name="Chevron 6"/>
          <p:cNvSpPr/>
          <p:nvPr/>
        </p:nvSpPr>
        <p:spPr>
          <a:xfrm>
            <a:off x="114300" y="2057400"/>
            <a:ext cx="1676400" cy="685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Input Supply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1623060" y="2057400"/>
            <a:ext cx="2034540" cy="685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Production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3383280" y="2057400"/>
            <a:ext cx="1676400" cy="685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Trading</a:t>
            </a:r>
          </a:p>
        </p:txBody>
      </p:sp>
      <p:sp>
        <p:nvSpPr>
          <p:cNvPr id="10" name="Chevron 9"/>
          <p:cNvSpPr/>
          <p:nvPr/>
        </p:nvSpPr>
        <p:spPr>
          <a:xfrm>
            <a:off x="4800600" y="2057400"/>
            <a:ext cx="2049780" cy="685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Processing</a:t>
            </a:r>
          </a:p>
        </p:txBody>
      </p:sp>
      <p:sp>
        <p:nvSpPr>
          <p:cNvPr id="11" name="Chevron 10"/>
          <p:cNvSpPr/>
          <p:nvPr/>
        </p:nvSpPr>
        <p:spPr>
          <a:xfrm>
            <a:off x="6553200" y="2057400"/>
            <a:ext cx="2209800" cy="685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Consumption</a:t>
            </a:r>
          </a:p>
        </p:txBody>
      </p:sp>
      <p:sp>
        <p:nvSpPr>
          <p:cNvPr id="12" name="Up Arrow Callout 11"/>
          <p:cNvSpPr/>
          <p:nvPr/>
        </p:nvSpPr>
        <p:spPr>
          <a:xfrm>
            <a:off x="152400" y="2743200"/>
            <a:ext cx="1600200" cy="2819400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79572"/>
            </a:avLst>
          </a:prstGeom>
          <a:solidFill>
            <a:srgbClr val="19E9F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68275" indent="-1079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Sheep producers</a:t>
            </a:r>
          </a:p>
          <a:p>
            <a:pPr marL="168275" indent="-1079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The extension system</a:t>
            </a:r>
          </a:p>
        </p:txBody>
      </p:sp>
      <p:sp>
        <p:nvSpPr>
          <p:cNvPr id="13" name="Up Arrow Callout 12"/>
          <p:cNvSpPr/>
          <p:nvPr/>
        </p:nvSpPr>
        <p:spPr>
          <a:xfrm>
            <a:off x="1920240" y="2743200"/>
            <a:ext cx="1280160" cy="2209800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79572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0325"/>
            <a:r>
              <a:rPr lang="en-US" b="1" dirty="0" smtClean="0">
                <a:solidFill>
                  <a:schemeClr val="tx1"/>
                </a:solidFill>
              </a:rPr>
              <a:t>Small holder farmers</a:t>
            </a:r>
          </a:p>
        </p:txBody>
      </p:sp>
      <p:sp>
        <p:nvSpPr>
          <p:cNvPr id="14" name="Up Arrow Callout 13"/>
          <p:cNvSpPr/>
          <p:nvPr/>
        </p:nvSpPr>
        <p:spPr>
          <a:xfrm>
            <a:off x="3307080" y="2773680"/>
            <a:ext cx="1752600" cy="2484120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72751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68275" indent="-107950">
              <a:buFont typeface="Arial" pitchFamily="34" charset="0"/>
              <a:buChar char="•"/>
            </a:pPr>
            <a:endParaRPr lang="en-US" b="1" dirty="0" smtClean="0">
              <a:solidFill>
                <a:schemeClr val="tx1"/>
              </a:solidFill>
            </a:endParaRPr>
          </a:p>
          <a:p>
            <a:pPr marL="168275" indent="-1079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Collectors</a:t>
            </a:r>
          </a:p>
          <a:p>
            <a:pPr marL="168275" indent="-1079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Brokers</a:t>
            </a:r>
          </a:p>
          <a:p>
            <a:pPr marL="168275" indent="-1079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Small traders</a:t>
            </a:r>
          </a:p>
          <a:p>
            <a:pPr marL="168275" indent="-1079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Big traders</a:t>
            </a:r>
          </a:p>
          <a:p>
            <a:pPr marL="168275" indent="-1079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Sheep fatteners</a:t>
            </a:r>
          </a:p>
          <a:p>
            <a:pPr marL="60325"/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15" name="Up Arrow Callout 14"/>
          <p:cNvSpPr/>
          <p:nvPr/>
        </p:nvSpPr>
        <p:spPr>
          <a:xfrm>
            <a:off x="5242560" y="2743200"/>
            <a:ext cx="1463040" cy="2971800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79572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68275" indent="-1079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Export abattoirs</a:t>
            </a:r>
          </a:p>
          <a:p>
            <a:pPr marL="168275" indent="-1079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Shoat butchers</a:t>
            </a:r>
          </a:p>
          <a:p>
            <a:pPr marL="168275" indent="-1079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Super markets</a:t>
            </a:r>
          </a:p>
          <a:p>
            <a:pPr marL="60325"/>
            <a:endParaRPr lang="en-US" dirty="0" smtClean="0"/>
          </a:p>
        </p:txBody>
      </p:sp>
      <p:sp>
        <p:nvSpPr>
          <p:cNvPr id="16" name="Up Arrow Callout 15"/>
          <p:cNvSpPr/>
          <p:nvPr/>
        </p:nvSpPr>
        <p:spPr>
          <a:xfrm>
            <a:off x="6850380" y="2773680"/>
            <a:ext cx="2141220" cy="3703320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80572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68275" indent="-107950">
              <a:buFont typeface="Arial" pitchFamily="34" charset="0"/>
              <a:buChar char="•"/>
            </a:pPr>
            <a:r>
              <a:rPr lang="en-US" b="1" dirty="0" smtClean="0"/>
              <a:t>Meat exporters</a:t>
            </a:r>
          </a:p>
          <a:p>
            <a:pPr marL="168275" indent="-107950">
              <a:buFont typeface="Arial" pitchFamily="34" charset="0"/>
              <a:buChar char="•"/>
            </a:pPr>
            <a:r>
              <a:rPr lang="en-US" b="1" dirty="0" smtClean="0"/>
              <a:t>Live animal exporters</a:t>
            </a:r>
          </a:p>
          <a:p>
            <a:pPr marL="168275" indent="-107950">
              <a:buFont typeface="Arial" pitchFamily="34" charset="0"/>
              <a:buChar char="•"/>
            </a:pPr>
            <a:r>
              <a:rPr lang="en-US" b="1" dirty="0" smtClean="0"/>
              <a:t>Individual consumers in big towns and Addis</a:t>
            </a:r>
          </a:p>
          <a:p>
            <a:pPr marL="168275" indent="-107950">
              <a:buFont typeface="Arial" pitchFamily="34" charset="0"/>
              <a:buChar char="•"/>
            </a:pPr>
            <a:r>
              <a:rPr lang="en-US" b="1" dirty="0" smtClean="0"/>
              <a:t>Hotels and restaurants</a:t>
            </a:r>
          </a:p>
          <a:p>
            <a:pPr marL="168275" indent="-107950">
              <a:buFont typeface="Arial" pitchFamily="34" charset="0"/>
              <a:buChar char="•"/>
            </a:pPr>
            <a:r>
              <a:rPr lang="en-US" b="1" dirty="0" smtClean="0"/>
              <a:t>Farmers (for fattening/rearing)</a:t>
            </a:r>
          </a:p>
        </p:txBody>
      </p:sp>
    </p:spTree>
    <p:extLst>
      <p:ext uri="{BB962C8B-B14F-4D97-AF65-F5344CB8AC3E}">
        <p14:creationId xmlns:p14="http://schemas.microsoft.com/office/powerpoint/2010/main" val="78867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304800"/>
            <a:ext cx="8549640" cy="140176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Mapping </a:t>
            </a:r>
            <a:r>
              <a:rPr lang="en-US" sz="3600" b="1" dirty="0"/>
              <a:t>activities along the </a:t>
            </a:r>
            <a:r>
              <a:rPr lang="en-US" sz="3600" b="1" dirty="0" smtClean="0"/>
              <a:t>VC</a:t>
            </a:r>
            <a:br>
              <a:rPr lang="en-US" sz="3600" b="1" dirty="0" smtClean="0"/>
            </a:b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2700" b="1" dirty="0" smtClean="0"/>
              <a:t>Example: Core processes and activities  in the sheep VC</a:t>
            </a:r>
            <a:endParaRPr lang="en-US" sz="27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205740" y="2004060"/>
            <a:ext cx="8724900" cy="3535680"/>
            <a:chOff x="167640" y="2004060"/>
            <a:chExt cx="8724900" cy="3535680"/>
          </a:xfrm>
        </p:grpSpPr>
        <p:grpSp>
          <p:nvGrpSpPr>
            <p:cNvPr id="5" name="Group 4"/>
            <p:cNvGrpSpPr/>
            <p:nvPr/>
          </p:nvGrpSpPr>
          <p:grpSpPr>
            <a:xfrm>
              <a:off x="167640" y="2004060"/>
              <a:ext cx="8724900" cy="685800"/>
              <a:chOff x="114300" y="2057400"/>
              <a:chExt cx="8724900" cy="685800"/>
            </a:xfrm>
          </p:grpSpPr>
          <p:sp>
            <p:nvSpPr>
              <p:cNvPr id="12" name="Chevron 11"/>
              <p:cNvSpPr/>
              <p:nvPr/>
            </p:nvSpPr>
            <p:spPr>
              <a:xfrm>
                <a:off x="114300" y="2057400"/>
                <a:ext cx="1676400" cy="685800"/>
              </a:xfrm>
              <a:prstGeom prst="chevr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Input Supply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/>
            </p:nvSpPr>
            <p:spPr>
              <a:xfrm>
                <a:off x="1623060" y="2057400"/>
                <a:ext cx="2034540" cy="685800"/>
              </a:xfrm>
              <a:prstGeom prst="chevr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Production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/>
            </p:nvSpPr>
            <p:spPr>
              <a:xfrm>
                <a:off x="3383280" y="2057400"/>
                <a:ext cx="1676400" cy="685800"/>
              </a:xfrm>
              <a:prstGeom prst="chevr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Trading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Chevron 14"/>
              <p:cNvSpPr/>
              <p:nvPr/>
            </p:nvSpPr>
            <p:spPr>
              <a:xfrm>
                <a:off x="4800600" y="2057400"/>
                <a:ext cx="1981200" cy="685800"/>
              </a:xfrm>
              <a:prstGeom prst="chevr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Processing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Chevron 15"/>
              <p:cNvSpPr/>
              <p:nvPr/>
            </p:nvSpPr>
            <p:spPr>
              <a:xfrm>
                <a:off x="6553200" y="2057400"/>
                <a:ext cx="2286000" cy="685800"/>
              </a:xfrm>
              <a:prstGeom prst="chevr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Domestic Consumption/Export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205740" y="2689860"/>
              <a:ext cx="8450580" cy="2849880"/>
              <a:chOff x="152400" y="2743200"/>
              <a:chExt cx="8450580" cy="2849880"/>
            </a:xfrm>
          </p:grpSpPr>
          <p:sp>
            <p:nvSpPr>
              <p:cNvPr id="7" name="Up Arrow Callout 6"/>
              <p:cNvSpPr/>
              <p:nvPr/>
            </p:nvSpPr>
            <p:spPr>
              <a:xfrm>
                <a:off x="152400" y="2743200"/>
                <a:ext cx="1600200" cy="2819400"/>
              </a:xfrm>
              <a:prstGeom prst="upArrowCallout">
                <a:avLst>
                  <a:gd name="adj1" fmla="val 25000"/>
                  <a:gd name="adj2" fmla="val 25000"/>
                  <a:gd name="adj3" fmla="val 25000"/>
                  <a:gd name="adj4" fmla="val 79572"/>
                </a:avLst>
              </a:prstGeom>
              <a:solidFill>
                <a:srgbClr val="19E9F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168275" indent="-107950">
                  <a:buFont typeface="Arial" pitchFamily="34" charset="0"/>
                  <a:buChar char="•"/>
                </a:pPr>
                <a:r>
                  <a:rPr lang="en-US" b="1" dirty="0" smtClean="0">
                    <a:solidFill>
                      <a:schemeClr val="tx1"/>
                    </a:solidFill>
                  </a:rPr>
                  <a:t>Breeding stock</a:t>
                </a:r>
              </a:p>
              <a:p>
                <a:pPr marL="168275" indent="-107950">
                  <a:buFont typeface="Arial" pitchFamily="34" charset="0"/>
                  <a:buChar char="•"/>
                </a:pPr>
                <a:r>
                  <a:rPr lang="en-US" b="1" dirty="0" smtClean="0">
                    <a:solidFill>
                      <a:schemeClr val="tx1"/>
                    </a:solidFill>
                  </a:rPr>
                  <a:t>Veterinary services</a:t>
                </a:r>
              </a:p>
              <a:p>
                <a:pPr marL="168275" indent="-107950">
                  <a:buFont typeface="Arial" pitchFamily="34" charset="0"/>
                  <a:buChar char="•"/>
                </a:pPr>
                <a:r>
                  <a:rPr lang="en-US" b="1" dirty="0" smtClean="0">
                    <a:solidFill>
                      <a:schemeClr val="tx1"/>
                    </a:solidFill>
                  </a:rPr>
                  <a:t>Feed</a:t>
                </a:r>
              </a:p>
              <a:p>
                <a:pPr marL="168275" indent="-107950">
                  <a:buFont typeface="Arial" pitchFamily="34" charset="0"/>
                  <a:buChar char="•"/>
                </a:pPr>
                <a:r>
                  <a:rPr lang="en-US" b="1" dirty="0" smtClean="0">
                    <a:solidFill>
                      <a:schemeClr val="tx1"/>
                    </a:solidFill>
                  </a:rPr>
                  <a:t>Water</a:t>
                </a:r>
              </a:p>
              <a:p>
                <a:pPr marL="168275" indent="-107950">
                  <a:buFont typeface="Arial" pitchFamily="34" charset="0"/>
                  <a:buChar char="•"/>
                </a:pPr>
                <a:r>
                  <a:rPr lang="en-US" b="1" dirty="0" smtClean="0">
                    <a:solidFill>
                      <a:schemeClr val="tx1"/>
                    </a:solidFill>
                  </a:rPr>
                  <a:t>Housing</a:t>
                </a:r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Up Arrow Callout 7"/>
              <p:cNvSpPr/>
              <p:nvPr/>
            </p:nvSpPr>
            <p:spPr>
              <a:xfrm>
                <a:off x="1790700" y="2743200"/>
                <a:ext cx="1409700" cy="2209800"/>
              </a:xfrm>
              <a:prstGeom prst="upArrowCallout">
                <a:avLst>
                  <a:gd name="adj1" fmla="val 25000"/>
                  <a:gd name="adj2" fmla="val 25000"/>
                  <a:gd name="adj3" fmla="val 25000"/>
                  <a:gd name="adj4" fmla="val 79572"/>
                </a:avLst>
              </a:prstGeom>
              <a:solidFill>
                <a:schemeClr val="accent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168275" indent="-107950">
                  <a:buFont typeface="Arial" pitchFamily="34" charset="0"/>
                  <a:buChar char="•"/>
                </a:pPr>
                <a:r>
                  <a:rPr lang="en-US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Rearing</a:t>
                </a:r>
              </a:p>
              <a:p>
                <a:pPr marL="168275" indent="-107950">
                  <a:buFont typeface="Arial" pitchFamily="34" charset="0"/>
                  <a:buChar char="•"/>
                </a:pPr>
                <a:r>
                  <a:rPr lang="en-US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Fattening</a:t>
                </a:r>
              </a:p>
            </p:txBody>
          </p:sp>
          <p:sp>
            <p:nvSpPr>
              <p:cNvPr id="9" name="Up Arrow Callout 8"/>
              <p:cNvSpPr/>
              <p:nvPr/>
            </p:nvSpPr>
            <p:spPr>
              <a:xfrm>
                <a:off x="3307080" y="2773680"/>
                <a:ext cx="1935480" cy="2819400"/>
              </a:xfrm>
              <a:prstGeom prst="upArrowCallout">
                <a:avLst>
                  <a:gd name="adj1" fmla="val 25000"/>
                  <a:gd name="adj2" fmla="val 25000"/>
                  <a:gd name="adj3" fmla="val 25000"/>
                  <a:gd name="adj4" fmla="val 79572"/>
                </a:avLst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168275" indent="-107950">
                  <a:buFont typeface="Arial" pitchFamily="34" charset="0"/>
                  <a:buChar char="•"/>
                </a:pPr>
                <a:r>
                  <a:rPr lang="en-US" b="1" dirty="0" smtClean="0">
                    <a:solidFill>
                      <a:schemeClr val="tx1"/>
                    </a:solidFill>
                  </a:rPr>
                  <a:t>Collection</a:t>
                </a:r>
              </a:p>
              <a:p>
                <a:pPr marL="168275" indent="-107950">
                  <a:buFont typeface="Arial" pitchFamily="34" charset="0"/>
                  <a:buChar char="•"/>
                </a:pPr>
                <a:r>
                  <a:rPr lang="en-US" b="1" dirty="0" smtClean="0">
                    <a:solidFill>
                      <a:schemeClr val="tx1"/>
                    </a:solidFill>
                  </a:rPr>
                  <a:t>Transportation</a:t>
                </a:r>
              </a:p>
              <a:p>
                <a:pPr marL="168275" indent="-107950">
                  <a:buFont typeface="Arial" pitchFamily="34" charset="0"/>
                  <a:buChar char="•"/>
                </a:pPr>
                <a:r>
                  <a:rPr lang="en-US" b="1" dirty="0" smtClean="0">
                    <a:solidFill>
                      <a:schemeClr val="tx1"/>
                    </a:solidFill>
                  </a:rPr>
                  <a:t>Distribution to consumers(retail, wholesale)</a:t>
                </a:r>
              </a:p>
            </p:txBody>
          </p:sp>
          <p:sp>
            <p:nvSpPr>
              <p:cNvPr id="10" name="Up Arrow Callout 9"/>
              <p:cNvSpPr/>
              <p:nvPr/>
            </p:nvSpPr>
            <p:spPr>
              <a:xfrm>
                <a:off x="5318760" y="2743200"/>
                <a:ext cx="1463040" cy="2209800"/>
              </a:xfrm>
              <a:prstGeom prst="upArrowCallout">
                <a:avLst>
                  <a:gd name="adj1" fmla="val 25000"/>
                  <a:gd name="adj2" fmla="val 25000"/>
                  <a:gd name="adj3" fmla="val 25000"/>
                  <a:gd name="adj4" fmla="val 79572"/>
                </a:avLst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168275" indent="-107950">
                  <a:buFont typeface="Arial" pitchFamily="34" charset="0"/>
                  <a:buChar char="•"/>
                </a:pPr>
                <a:r>
                  <a:rPr lang="en-US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Slaughter</a:t>
                </a:r>
              </a:p>
              <a:p>
                <a:pPr marL="168275" indent="-107950">
                  <a:buFont typeface="Arial" pitchFamily="34" charset="0"/>
                  <a:buChar char="•"/>
                </a:pPr>
                <a:r>
                  <a:rPr lang="en-US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Chilling</a:t>
                </a:r>
              </a:p>
              <a:p>
                <a:pPr marL="168275" indent="-107950">
                  <a:buFont typeface="Arial" pitchFamily="34" charset="0"/>
                  <a:buChar char="•"/>
                </a:pPr>
                <a:r>
                  <a:rPr lang="en-US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Packing</a:t>
                </a:r>
              </a:p>
              <a:p>
                <a:pPr marL="60325"/>
                <a:endParaRPr lang="en-US" dirty="0" smtClean="0"/>
              </a:p>
            </p:txBody>
          </p:sp>
          <p:sp>
            <p:nvSpPr>
              <p:cNvPr id="11" name="Up Arrow Callout 10"/>
              <p:cNvSpPr/>
              <p:nvPr/>
            </p:nvSpPr>
            <p:spPr>
              <a:xfrm>
                <a:off x="6850380" y="2773680"/>
                <a:ext cx="1752600" cy="2819400"/>
              </a:xfrm>
              <a:prstGeom prst="upArrowCallout">
                <a:avLst>
                  <a:gd name="adj1" fmla="val 25000"/>
                  <a:gd name="adj2" fmla="val 25000"/>
                  <a:gd name="adj3" fmla="val 25000"/>
                  <a:gd name="adj4" fmla="val 79572"/>
                </a:avLst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168275" indent="-107950">
                  <a:buFont typeface="Arial" pitchFamily="34" charset="0"/>
                  <a:buChar char="•"/>
                </a:pPr>
                <a:r>
                  <a:rPr lang="en-US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Domestic consumption </a:t>
                </a:r>
              </a:p>
              <a:p>
                <a:pPr marL="168275" indent="-107950">
                  <a:buFont typeface="Arial" pitchFamily="34" charset="0"/>
                  <a:buChar char="•"/>
                </a:pPr>
                <a:r>
                  <a:rPr lang="en-US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Export to MENA countries</a:t>
                </a:r>
              </a:p>
              <a:p>
                <a:pPr marL="168275" indent="-107950">
                  <a:buFont typeface="Arial" pitchFamily="34" charset="0"/>
                  <a:buChar char="•"/>
                </a:pPr>
                <a:endParaRPr lang="en-US" dirty="0" smtClean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140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be 7"/>
          <p:cNvSpPr/>
          <p:nvPr/>
        </p:nvSpPr>
        <p:spPr>
          <a:xfrm>
            <a:off x="2286000" y="1059180"/>
            <a:ext cx="1524000" cy="9906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Export markets</a:t>
            </a:r>
            <a:endParaRPr lang="en-US" dirty="0"/>
          </a:p>
        </p:txBody>
      </p:sp>
      <p:sp>
        <p:nvSpPr>
          <p:cNvPr id="9" name="Cube 8"/>
          <p:cNvSpPr/>
          <p:nvPr/>
        </p:nvSpPr>
        <p:spPr>
          <a:xfrm>
            <a:off x="5000444" y="3688144"/>
            <a:ext cx="1280160" cy="731520"/>
          </a:xfrm>
          <a:prstGeom prst="cube">
            <a:avLst>
              <a:gd name="adj" fmla="val 8077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Collectors</a:t>
            </a:r>
          </a:p>
        </p:txBody>
      </p:sp>
      <p:sp>
        <p:nvSpPr>
          <p:cNvPr id="10" name="Cube 9"/>
          <p:cNvSpPr/>
          <p:nvPr/>
        </p:nvSpPr>
        <p:spPr>
          <a:xfrm>
            <a:off x="4191000" y="960120"/>
            <a:ext cx="2286000" cy="990600"/>
          </a:xfrm>
          <a:prstGeom prst="cube">
            <a:avLst>
              <a:gd name="adj" fmla="val 111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Consumers  in big tows and Addis Ababa </a:t>
            </a:r>
            <a:endParaRPr lang="en-US" dirty="0"/>
          </a:p>
        </p:txBody>
      </p:sp>
      <p:sp>
        <p:nvSpPr>
          <p:cNvPr id="12" name="Cube 11"/>
          <p:cNvSpPr/>
          <p:nvPr/>
        </p:nvSpPr>
        <p:spPr>
          <a:xfrm>
            <a:off x="3383280" y="3709066"/>
            <a:ext cx="1234440" cy="716280"/>
          </a:xfrm>
          <a:prstGeom prst="cube">
            <a:avLst>
              <a:gd name="adj" fmla="val 11154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Small traders</a:t>
            </a:r>
          </a:p>
        </p:txBody>
      </p:sp>
      <p:sp>
        <p:nvSpPr>
          <p:cNvPr id="13" name="Cube 12"/>
          <p:cNvSpPr/>
          <p:nvPr/>
        </p:nvSpPr>
        <p:spPr>
          <a:xfrm>
            <a:off x="1813560" y="3883284"/>
            <a:ext cx="1173480" cy="708660"/>
          </a:xfrm>
          <a:prstGeom prst="cube">
            <a:avLst>
              <a:gd name="adj" fmla="val 8077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Big traders</a:t>
            </a:r>
          </a:p>
        </p:txBody>
      </p:sp>
      <p:sp>
        <p:nvSpPr>
          <p:cNvPr id="14" name="Cube 13"/>
          <p:cNvSpPr/>
          <p:nvPr/>
        </p:nvSpPr>
        <p:spPr>
          <a:xfrm>
            <a:off x="1813560" y="4846321"/>
            <a:ext cx="6193867" cy="838200"/>
          </a:xfrm>
          <a:prstGeom prst="cube">
            <a:avLst/>
          </a:prstGeom>
          <a:solidFill>
            <a:srgbClr val="1934FB"/>
          </a:solidFill>
          <a:ln>
            <a:solidFill>
              <a:srgbClr val="1934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Small holder farmers</a:t>
            </a:r>
          </a:p>
        </p:txBody>
      </p:sp>
      <p:sp>
        <p:nvSpPr>
          <p:cNvPr id="15" name="Cube 14"/>
          <p:cNvSpPr/>
          <p:nvPr/>
        </p:nvSpPr>
        <p:spPr>
          <a:xfrm>
            <a:off x="1813560" y="2468880"/>
            <a:ext cx="1146810" cy="647700"/>
          </a:xfrm>
          <a:prstGeom prst="cube">
            <a:avLst>
              <a:gd name="adj" fmla="val 11154"/>
            </a:avLst>
          </a:prstGeom>
          <a:solidFill>
            <a:srgbClr val="820000"/>
          </a:solidFill>
          <a:ln>
            <a:solidFill>
              <a:srgbClr val="8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Export abattoirs</a:t>
            </a:r>
          </a:p>
        </p:txBody>
      </p:sp>
      <p:sp>
        <p:nvSpPr>
          <p:cNvPr id="16" name="Cube 15"/>
          <p:cNvSpPr/>
          <p:nvPr/>
        </p:nvSpPr>
        <p:spPr>
          <a:xfrm>
            <a:off x="4873226" y="2272255"/>
            <a:ext cx="1181100" cy="762000"/>
          </a:xfrm>
          <a:prstGeom prst="cube">
            <a:avLst>
              <a:gd name="adj" fmla="val 14231"/>
            </a:avLst>
          </a:prstGeom>
          <a:solidFill>
            <a:srgbClr val="820000"/>
          </a:solidFill>
          <a:ln>
            <a:solidFill>
              <a:srgbClr val="8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Shoat butchers</a:t>
            </a:r>
          </a:p>
        </p:txBody>
      </p:sp>
      <p:sp>
        <p:nvSpPr>
          <p:cNvPr id="17" name="Cube 16"/>
          <p:cNvSpPr/>
          <p:nvPr/>
        </p:nvSpPr>
        <p:spPr>
          <a:xfrm>
            <a:off x="6083929" y="2259057"/>
            <a:ext cx="1191876" cy="800813"/>
          </a:xfrm>
          <a:prstGeom prst="cube">
            <a:avLst>
              <a:gd name="adj" fmla="val 14231"/>
            </a:avLst>
          </a:prstGeom>
          <a:solidFill>
            <a:srgbClr val="820000"/>
          </a:solidFill>
          <a:ln>
            <a:solidFill>
              <a:srgbClr val="8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Super </a:t>
            </a:r>
            <a:r>
              <a:rPr lang="en-US" dirty="0" smtClean="0"/>
              <a:t>markets</a:t>
            </a:r>
            <a:endParaRPr lang="en-US" dirty="0"/>
          </a:p>
        </p:txBody>
      </p:sp>
      <p:sp>
        <p:nvSpPr>
          <p:cNvPr id="18" name="Cube 17"/>
          <p:cNvSpPr/>
          <p:nvPr/>
        </p:nvSpPr>
        <p:spPr>
          <a:xfrm>
            <a:off x="7619" y="1188720"/>
            <a:ext cx="1813559" cy="9906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Consumption</a:t>
            </a:r>
            <a:endParaRPr lang="en-US" dirty="0"/>
          </a:p>
        </p:txBody>
      </p:sp>
      <p:sp>
        <p:nvSpPr>
          <p:cNvPr id="19" name="Cube 18"/>
          <p:cNvSpPr/>
          <p:nvPr/>
        </p:nvSpPr>
        <p:spPr>
          <a:xfrm>
            <a:off x="0" y="2331719"/>
            <a:ext cx="1615440" cy="1031879"/>
          </a:xfrm>
          <a:prstGeom prst="cube">
            <a:avLst/>
          </a:prstGeom>
          <a:solidFill>
            <a:srgbClr val="820000"/>
          </a:solidFill>
          <a:ln>
            <a:solidFill>
              <a:srgbClr val="8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Processing</a:t>
            </a:r>
            <a:endParaRPr lang="en-US" dirty="0"/>
          </a:p>
        </p:txBody>
      </p:sp>
      <p:sp>
        <p:nvSpPr>
          <p:cNvPr id="20" name="Cube 19"/>
          <p:cNvSpPr/>
          <p:nvPr/>
        </p:nvSpPr>
        <p:spPr>
          <a:xfrm>
            <a:off x="0" y="3657600"/>
            <a:ext cx="1691640" cy="934344"/>
          </a:xfrm>
          <a:prstGeom prst="cube">
            <a:avLst>
              <a:gd name="adj" fmla="val 27821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Live animal Trading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Cube 20"/>
          <p:cNvSpPr/>
          <p:nvPr/>
        </p:nvSpPr>
        <p:spPr>
          <a:xfrm>
            <a:off x="0" y="4739640"/>
            <a:ext cx="1700864" cy="891540"/>
          </a:xfrm>
          <a:prstGeom prst="cube">
            <a:avLst>
              <a:gd name="adj" fmla="val 23290"/>
            </a:avLst>
          </a:prstGeom>
          <a:solidFill>
            <a:srgbClr val="1934FB"/>
          </a:solidFill>
          <a:ln>
            <a:solidFill>
              <a:srgbClr val="1934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Production</a:t>
            </a:r>
            <a:endParaRPr lang="en-US" dirty="0"/>
          </a:p>
        </p:txBody>
      </p:sp>
      <p:sp>
        <p:nvSpPr>
          <p:cNvPr id="22" name="Cube 21"/>
          <p:cNvSpPr/>
          <p:nvPr/>
        </p:nvSpPr>
        <p:spPr>
          <a:xfrm>
            <a:off x="0" y="5819639"/>
            <a:ext cx="1744978" cy="1066800"/>
          </a:xfrm>
          <a:prstGeom prst="cube">
            <a:avLst>
              <a:gd name="adj" fmla="val 25979"/>
            </a:avLst>
          </a:prstGeom>
          <a:solidFill>
            <a:srgbClr val="E329B2"/>
          </a:solidFill>
          <a:ln>
            <a:solidFill>
              <a:srgbClr val="E329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Input </a:t>
            </a:r>
            <a:r>
              <a:rPr lang="en-US" dirty="0" smtClean="0">
                <a:solidFill>
                  <a:schemeClr val="tx1"/>
                </a:solidFill>
              </a:rPr>
              <a:t>Supply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Cube 22"/>
          <p:cNvSpPr/>
          <p:nvPr/>
        </p:nvSpPr>
        <p:spPr>
          <a:xfrm>
            <a:off x="2133600" y="5943600"/>
            <a:ext cx="4800600" cy="990600"/>
          </a:xfrm>
          <a:prstGeom prst="cube">
            <a:avLst/>
          </a:prstGeom>
          <a:solidFill>
            <a:srgbClr val="E329B2"/>
          </a:solidFill>
          <a:ln>
            <a:solidFill>
              <a:srgbClr val="E329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Business and Extension services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Cube 23"/>
          <p:cNvSpPr/>
          <p:nvPr/>
        </p:nvSpPr>
        <p:spPr>
          <a:xfrm>
            <a:off x="7833360" y="845820"/>
            <a:ext cx="1371600" cy="784860"/>
          </a:xfrm>
          <a:prstGeom prst="cube">
            <a:avLst>
              <a:gd name="adj" fmla="val 80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Hotels and restaurants</a:t>
            </a:r>
            <a:endParaRPr lang="en-US" dirty="0"/>
          </a:p>
        </p:txBody>
      </p:sp>
      <p:sp>
        <p:nvSpPr>
          <p:cNvPr id="25" name="Cube 24"/>
          <p:cNvSpPr/>
          <p:nvPr/>
        </p:nvSpPr>
        <p:spPr>
          <a:xfrm>
            <a:off x="3173610" y="2385060"/>
            <a:ext cx="1207890" cy="937260"/>
          </a:xfrm>
          <a:prstGeom prst="cube">
            <a:avLst>
              <a:gd name="adj" fmla="val 13571"/>
            </a:avLst>
          </a:prstGeom>
          <a:solidFill>
            <a:srgbClr val="820000"/>
          </a:solidFill>
          <a:ln>
            <a:solidFill>
              <a:srgbClr val="8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Live animal </a:t>
            </a:r>
            <a:r>
              <a:rPr lang="en-US" dirty="0" smtClean="0"/>
              <a:t>exporter</a:t>
            </a:r>
            <a:endParaRPr lang="en-US" dirty="0"/>
          </a:p>
        </p:txBody>
      </p:sp>
      <p:sp>
        <p:nvSpPr>
          <p:cNvPr id="26" name="Down Arrow 25"/>
          <p:cNvSpPr/>
          <p:nvPr/>
        </p:nvSpPr>
        <p:spPr>
          <a:xfrm rot="10800000">
            <a:off x="3711418" y="4366260"/>
            <a:ext cx="294321" cy="685800"/>
          </a:xfrm>
          <a:prstGeom prst="downArrow">
            <a:avLst>
              <a:gd name="adj1" fmla="val 50000"/>
              <a:gd name="adj2" fmla="val 57767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 rot="5400000">
            <a:off x="2994540" y="4036608"/>
            <a:ext cx="358140" cy="419340"/>
          </a:xfrm>
          <a:prstGeom prst="downArrow">
            <a:avLst>
              <a:gd name="adj1" fmla="val 50000"/>
              <a:gd name="adj2" fmla="val 57767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wn Arrow 32"/>
          <p:cNvSpPr/>
          <p:nvPr/>
        </p:nvSpPr>
        <p:spPr>
          <a:xfrm rot="10800000">
            <a:off x="5565459" y="4366260"/>
            <a:ext cx="294321" cy="685800"/>
          </a:xfrm>
          <a:prstGeom prst="downArrow">
            <a:avLst>
              <a:gd name="adj1" fmla="val 50000"/>
              <a:gd name="adj2" fmla="val 57767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U-Turn Arrow 33"/>
          <p:cNvSpPr/>
          <p:nvPr/>
        </p:nvSpPr>
        <p:spPr>
          <a:xfrm flipH="1">
            <a:off x="4079787" y="3474759"/>
            <a:ext cx="3433303" cy="468614"/>
          </a:xfrm>
          <a:prstGeom prst="utur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Down Arrow 34"/>
          <p:cNvSpPr/>
          <p:nvPr/>
        </p:nvSpPr>
        <p:spPr>
          <a:xfrm rot="5400000">
            <a:off x="4577237" y="3762136"/>
            <a:ext cx="505301" cy="685800"/>
          </a:xfrm>
          <a:prstGeom prst="downArrow">
            <a:avLst>
              <a:gd name="adj1" fmla="val 50000"/>
              <a:gd name="adj2" fmla="val 57767"/>
            </a:avLst>
          </a:prstGeom>
          <a:solidFill>
            <a:srgbClr val="66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66699"/>
              </a:solidFill>
            </a:endParaRPr>
          </a:p>
        </p:txBody>
      </p:sp>
      <p:sp>
        <p:nvSpPr>
          <p:cNvPr id="36" name="Down Arrow 35"/>
          <p:cNvSpPr/>
          <p:nvPr/>
        </p:nvSpPr>
        <p:spPr>
          <a:xfrm rot="5400000">
            <a:off x="6366523" y="3803891"/>
            <a:ext cx="320549" cy="685800"/>
          </a:xfrm>
          <a:prstGeom prst="downArrow">
            <a:avLst>
              <a:gd name="adj1" fmla="val 50000"/>
              <a:gd name="adj2" fmla="val 5776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Cube 37"/>
          <p:cNvSpPr/>
          <p:nvPr/>
        </p:nvSpPr>
        <p:spPr>
          <a:xfrm>
            <a:off x="6575962" y="3671887"/>
            <a:ext cx="1097280" cy="685800"/>
          </a:xfrm>
          <a:prstGeom prst="cube">
            <a:avLst>
              <a:gd name="adj" fmla="val 9444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Brokers</a:t>
            </a:r>
          </a:p>
        </p:txBody>
      </p:sp>
      <p:sp>
        <p:nvSpPr>
          <p:cNvPr id="40" name="Down Arrow 39"/>
          <p:cNvSpPr/>
          <p:nvPr/>
        </p:nvSpPr>
        <p:spPr>
          <a:xfrm rot="10800000">
            <a:off x="2058824" y="3116578"/>
            <a:ext cx="341475" cy="766705"/>
          </a:xfrm>
          <a:prstGeom prst="downArrow">
            <a:avLst>
              <a:gd name="adj1" fmla="val 50000"/>
              <a:gd name="adj2" fmla="val 57767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Down Arrow 40"/>
          <p:cNvSpPr/>
          <p:nvPr/>
        </p:nvSpPr>
        <p:spPr>
          <a:xfrm rot="10800000">
            <a:off x="3706177" y="3328050"/>
            <a:ext cx="299561" cy="498189"/>
          </a:xfrm>
          <a:prstGeom prst="downArrow">
            <a:avLst>
              <a:gd name="adj1" fmla="val 50000"/>
              <a:gd name="adj2" fmla="val 57767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Bent Arrow 46"/>
          <p:cNvSpPr/>
          <p:nvPr/>
        </p:nvSpPr>
        <p:spPr>
          <a:xfrm flipH="1">
            <a:off x="4346016" y="2993946"/>
            <a:ext cx="1102283" cy="739307"/>
          </a:xfrm>
          <a:prstGeom prst="bentArrow">
            <a:avLst>
              <a:gd name="adj1" fmla="val 18816"/>
              <a:gd name="adj2" fmla="val 25000"/>
              <a:gd name="adj3" fmla="val 35307"/>
              <a:gd name="adj4" fmla="val 12829"/>
            </a:avLst>
          </a:prstGeom>
          <a:solidFill>
            <a:srgbClr val="66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66699"/>
              </a:solidFill>
            </a:endParaRPr>
          </a:p>
        </p:txBody>
      </p:sp>
      <p:sp>
        <p:nvSpPr>
          <p:cNvPr id="49" name="Bent Arrow 48"/>
          <p:cNvSpPr/>
          <p:nvPr/>
        </p:nvSpPr>
        <p:spPr>
          <a:xfrm rot="5400000" flipH="1" flipV="1">
            <a:off x="2544706" y="3011203"/>
            <a:ext cx="709659" cy="1051808"/>
          </a:xfrm>
          <a:prstGeom prst="ben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Bent Arrow 49"/>
          <p:cNvSpPr/>
          <p:nvPr/>
        </p:nvSpPr>
        <p:spPr>
          <a:xfrm>
            <a:off x="2820829" y="3169920"/>
            <a:ext cx="352781" cy="734377"/>
          </a:xfrm>
          <a:prstGeom prst="ben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Bent Arrow 50"/>
          <p:cNvSpPr/>
          <p:nvPr/>
        </p:nvSpPr>
        <p:spPr>
          <a:xfrm rot="5400000" flipH="1">
            <a:off x="4478059" y="3133605"/>
            <a:ext cx="858439" cy="579119"/>
          </a:xfrm>
          <a:prstGeom prst="bentArrow">
            <a:avLst>
              <a:gd name="adj1" fmla="val 25000"/>
              <a:gd name="adj2" fmla="val 27131"/>
              <a:gd name="adj3" fmla="val 31967"/>
              <a:gd name="adj4" fmla="val 4375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Bent Arrow 52"/>
          <p:cNvSpPr/>
          <p:nvPr/>
        </p:nvSpPr>
        <p:spPr>
          <a:xfrm rot="5400000" flipH="1">
            <a:off x="5603780" y="2382858"/>
            <a:ext cx="543162" cy="1609012"/>
          </a:xfrm>
          <a:prstGeom prst="ben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Cube 53"/>
          <p:cNvSpPr/>
          <p:nvPr/>
        </p:nvSpPr>
        <p:spPr>
          <a:xfrm>
            <a:off x="7879080" y="1684020"/>
            <a:ext cx="1371600" cy="784860"/>
          </a:xfrm>
          <a:prstGeom prst="cube">
            <a:avLst>
              <a:gd name="adj" fmla="val 80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Local consumers</a:t>
            </a:r>
            <a:endParaRPr lang="en-US" dirty="0"/>
          </a:p>
        </p:txBody>
      </p:sp>
      <p:sp>
        <p:nvSpPr>
          <p:cNvPr id="56" name="Bent Arrow 55"/>
          <p:cNvSpPr/>
          <p:nvPr/>
        </p:nvSpPr>
        <p:spPr>
          <a:xfrm rot="10800000" flipH="1" flipV="1">
            <a:off x="7485483" y="1242060"/>
            <a:ext cx="445278" cy="2491194"/>
          </a:xfrm>
          <a:prstGeom prst="bentArrow">
            <a:avLst>
              <a:gd name="adj1" fmla="val 25000"/>
              <a:gd name="adj2" fmla="val 26711"/>
              <a:gd name="adj3" fmla="val 50000"/>
              <a:gd name="adj4" fmla="val 4375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7" name="Right Arrow 56"/>
          <p:cNvSpPr/>
          <p:nvPr/>
        </p:nvSpPr>
        <p:spPr>
          <a:xfrm>
            <a:off x="7560684" y="1842074"/>
            <a:ext cx="347877" cy="26709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Down Arrow 60"/>
          <p:cNvSpPr/>
          <p:nvPr/>
        </p:nvSpPr>
        <p:spPr>
          <a:xfrm rot="10800000">
            <a:off x="7124603" y="4426345"/>
            <a:ext cx="355283" cy="759065"/>
          </a:xfrm>
          <a:prstGeom prst="downArrow">
            <a:avLst>
              <a:gd name="adj1" fmla="val 50000"/>
              <a:gd name="adj2" fmla="val 57767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Up Arrow 64"/>
          <p:cNvSpPr/>
          <p:nvPr/>
        </p:nvSpPr>
        <p:spPr>
          <a:xfrm>
            <a:off x="4617720" y="1934504"/>
            <a:ext cx="295987" cy="1822656"/>
          </a:xfrm>
          <a:prstGeom prst="up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Up Arrow 66"/>
          <p:cNvSpPr/>
          <p:nvPr/>
        </p:nvSpPr>
        <p:spPr>
          <a:xfrm>
            <a:off x="2216227" y="2049780"/>
            <a:ext cx="642701" cy="437877"/>
          </a:xfrm>
          <a:prstGeom prst="upArrow">
            <a:avLst/>
          </a:prstGeom>
          <a:solidFill>
            <a:srgbClr val="820000"/>
          </a:solidFill>
          <a:ln>
            <a:solidFill>
              <a:srgbClr val="8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Up Arrow 67"/>
          <p:cNvSpPr/>
          <p:nvPr/>
        </p:nvSpPr>
        <p:spPr>
          <a:xfrm>
            <a:off x="3271836" y="2072640"/>
            <a:ext cx="475298" cy="437877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Up Arrow 70"/>
          <p:cNvSpPr/>
          <p:nvPr/>
        </p:nvSpPr>
        <p:spPr>
          <a:xfrm>
            <a:off x="3973530" y="5715000"/>
            <a:ext cx="1026914" cy="638039"/>
          </a:xfrm>
          <a:prstGeom prst="up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Cube 57"/>
          <p:cNvSpPr/>
          <p:nvPr/>
        </p:nvSpPr>
        <p:spPr>
          <a:xfrm>
            <a:off x="7930760" y="2578738"/>
            <a:ext cx="1319919" cy="998407"/>
          </a:xfrm>
          <a:prstGeom prst="cube">
            <a:avLst>
              <a:gd name="adj" fmla="val 80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Farmers </a:t>
            </a:r>
          </a:p>
          <a:p>
            <a:pPr algn="ctr"/>
            <a:r>
              <a:rPr lang="en-US" dirty="0" smtClean="0"/>
              <a:t>(breeding/ fattening)</a:t>
            </a:r>
            <a:endParaRPr lang="en-US" dirty="0"/>
          </a:p>
        </p:txBody>
      </p:sp>
      <p:sp>
        <p:nvSpPr>
          <p:cNvPr id="59" name="Bent Arrow 58"/>
          <p:cNvSpPr/>
          <p:nvPr/>
        </p:nvSpPr>
        <p:spPr>
          <a:xfrm rot="5400000" flipH="1">
            <a:off x="7137286" y="2648448"/>
            <a:ext cx="383353" cy="2121234"/>
          </a:xfrm>
          <a:prstGeom prst="bentArrow">
            <a:avLst>
              <a:gd name="adj1" fmla="val 31730"/>
              <a:gd name="adj2" fmla="val 44319"/>
              <a:gd name="adj3" fmla="val 35404"/>
              <a:gd name="adj4" fmla="val 35167"/>
            </a:avLst>
          </a:prstGeom>
          <a:solidFill>
            <a:srgbClr val="66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66699"/>
              </a:solidFill>
            </a:endParaRPr>
          </a:p>
        </p:txBody>
      </p:sp>
      <p:sp>
        <p:nvSpPr>
          <p:cNvPr id="62" name="Bent Arrow 61"/>
          <p:cNvSpPr/>
          <p:nvPr/>
        </p:nvSpPr>
        <p:spPr>
          <a:xfrm rot="10800000" flipV="1">
            <a:off x="6517845" y="960120"/>
            <a:ext cx="915956" cy="1331458"/>
          </a:xfrm>
          <a:prstGeom prst="bentArrow">
            <a:avLst>
              <a:gd name="adj1" fmla="val 16681"/>
              <a:gd name="adj2" fmla="val 26711"/>
              <a:gd name="adj3" fmla="val 50000"/>
              <a:gd name="adj4" fmla="val 43750"/>
            </a:avLst>
          </a:prstGeom>
          <a:solidFill>
            <a:srgbClr val="66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66699"/>
              </a:solidFill>
            </a:endParaRPr>
          </a:p>
        </p:txBody>
      </p:sp>
      <p:sp>
        <p:nvSpPr>
          <p:cNvPr id="73" name="Bent Arrow 72"/>
          <p:cNvSpPr/>
          <p:nvPr/>
        </p:nvSpPr>
        <p:spPr>
          <a:xfrm rot="10800000" flipH="1" flipV="1">
            <a:off x="7275805" y="1975620"/>
            <a:ext cx="557554" cy="1781540"/>
          </a:xfrm>
          <a:prstGeom prst="bentArrow">
            <a:avLst>
              <a:gd name="adj1" fmla="val 25000"/>
              <a:gd name="adj2" fmla="val 26711"/>
              <a:gd name="adj3" fmla="val 50000"/>
              <a:gd name="adj4" fmla="val 43750"/>
            </a:avLst>
          </a:prstGeom>
          <a:solidFill>
            <a:srgbClr val="66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66699"/>
              </a:solidFill>
            </a:endParaRPr>
          </a:p>
        </p:txBody>
      </p:sp>
      <p:sp>
        <p:nvSpPr>
          <p:cNvPr id="5" name="Left-Up Arrow 4"/>
          <p:cNvSpPr/>
          <p:nvPr/>
        </p:nvSpPr>
        <p:spPr>
          <a:xfrm>
            <a:off x="4824228" y="1398269"/>
            <a:ext cx="2688861" cy="1261903"/>
          </a:xfrm>
          <a:prstGeom prst="leftUpArrow">
            <a:avLst>
              <a:gd name="adj1" fmla="val 12084"/>
              <a:gd name="adj2" fmla="val 26855"/>
              <a:gd name="adj3" fmla="val 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5" name="Up Arrow 74"/>
          <p:cNvSpPr/>
          <p:nvPr/>
        </p:nvSpPr>
        <p:spPr>
          <a:xfrm>
            <a:off x="5118137" y="1960381"/>
            <a:ext cx="447322" cy="437877"/>
          </a:xfrm>
          <a:prstGeom prst="upArrow">
            <a:avLst/>
          </a:prstGeom>
          <a:solidFill>
            <a:srgbClr val="820000"/>
          </a:solidFill>
          <a:ln>
            <a:solidFill>
              <a:srgbClr val="8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Up Arrow 75"/>
          <p:cNvSpPr/>
          <p:nvPr/>
        </p:nvSpPr>
        <p:spPr>
          <a:xfrm>
            <a:off x="5979412" y="1960381"/>
            <a:ext cx="386939" cy="437877"/>
          </a:xfrm>
          <a:prstGeom prst="upArrow">
            <a:avLst/>
          </a:prstGeom>
          <a:solidFill>
            <a:srgbClr val="820000"/>
          </a:solidFill>
          <a:ln>
            <a:solidFill>
              <a:srgbClr val="8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7172443" y="1324858"/>
            <a:ext cx="313040" cy="359161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Bent Arrow 77"/>
          <p:cNvSpPr/>
          <p:nvPr/>
        </p:nvSpPr>
        <p:spPr>
          <a:xfrm rot="10800000" flipH="1" flipV="1">
            <a:off x="7656525" y="2259056"/>
            <a:ext cx="393595" cy="2582353"/>
          </a:xfrm>
          <a:prstGeom prst="bentArrow">
            <a:avLst>
              <a:gd name="adj1" fmla="val 25000"/>
              <a:gd name="adj2" fmla="val 26711"/>
              <a:gd name="adj3" fmla="val 50000"/>
              <a:gd name="adj4" fmla="val 43750"/>
            </a:avLst>
          </a:prstGeom>
          <a:solidFill>
            <a:srgbClr val="1934FB"/>
          </a:solidFill>
          <a:ln>
            <a:solidFill>
              <a:srgbClr val="1934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ight Arrow 78"/>
          <p:cNvSpPr/>
          <p:nvPr/>
        </p:nvSpPr>
        <p:spPr>
          <a:xfrm>
            <a:off x="7702243" y="2944395"/>
            <a:ext cx="347877" cy="267092"/>
          </a:xfrm>
          <a:prstGeom prst="rightArrow">
            <a:avLst/>
          </a:prstGeom>
          <a:solidFill>
            <a:srgbClr val="1934FB"/>
          </a:solidFill>
          <a:ln>
            <a:solidFill>
              <a:srgbClr val="1934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lowchart: Process 2"/>
          <p:cNvSpPr/>
          <p:nvPr/>
        </p:nvSpPr>
        <p:spPr>
          <a:xfrm>
            <a:off x="0" y="0"/>
            <a:ext cx="9144000" cy="96012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Mapping product flows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Example: Sheep </a:t>
            </a:r>
            <a:r>
              <a:rPr lang="en-US" sz="2000" b="1" dirty="0"/>
              <a:t>value chain functions, actors, and </a:t>
            </a:r>
            <a:r>
              <a:rPr lang="en-US" sz="2000" b="1" dirty="0" smtClean="0"/>
              <a:t>product flows</a:t>
            </a:r>
            <a:endParaRPr lang="en-US" sz="2000" b="1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58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274638"/>
            <a:ext cx="8915400" cy="63976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Mapping Volume of product flows </a:t>
            </a:r>
            <a:br>
              <a:rPr lang="en-US" sz="3600" b="1" dirty="0" smtClean="0"/>
            </a:br>
            <a:endParaRPr lang="en-US" sz="2200" b="1" dirty="0"/>
          </a:p>
        </p:txBody>
      </p:sp>
      <p:sp>
        <p:nvSpPr>
          <p:cNvPr id="91141" name="Rectangle 5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endParaRPr lang="en-US"/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114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9267198"/>
              </p:ext>
            </p:extLst>
          </p:nvPr>
        </p:nvGraphicFramePr>
        <p:xfrm>
          <a:off x="0" y="1295400"/>
          <a:ext cx="914400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9" name="Slide" r:id="rId3" imgW="2224901" imgH="1668909" progId="PowerPoint.Slide.8">
                  <p:embed/>
                </p:oleObj>
              </mc:Choice>
              <mc:Fallback>
                <p:oleObj name="Slide" r:id="rId3" imgW="2224901" imgH="1668909" progId="PowerPoint.Slid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295400"/>
                        <a:ext cx="9144000" cy="556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 txBox="1">
            <a:spLocks noRot="1" noChangeArrowheads="1"/>
          </p:cNvSpPr>
          <p:nvPr/>
        </p:nvSpPr>
        <p:spPr>
          <a:xfrm>
            <a:off x="0" y="1066800"/>
            <a:ext cx="8915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200" b="1" dirty="0" smtClean="0"/>
              <a:t>Example: Product Supply Pattern in the Shoat Value Chain (</a:t>
            </a:r>
            <a:r>
              <a:rPr lang="en-US" sz="2200" b="1" dirty="0" err="1" smtClean="0"/>
              <a:t>Borena</a:t>
            </a:r>
            <a:r>
              <a:rPr lang="en-US" sz="2200" b="1" dirty="0" smtClean="0"/>
              <a:t>)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46592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8769583"/>
              </p:ext>
            </p:extLst>
          </p:nvPr>
        </p:nvGraphicFramePr>
        <p:xfrm>
          <a:off x="60960" y="2133600"/>
          <a:ext cx="9067800" cy="4433532"/>
        </p:xfrm>
        <a:graphic>
          <a:graphicData uri="http://schemas.openxmlformats.org/drawingml/2006/table">
            <a:tbl>
              <a:tblPr firstRow="1" firstCol="1" bandRow="1"/>
              <a:tblGrid>
                <a:gridCol w="2362201"/>
                <a:gridCol w="1371600"/>
                <a:gridCol w="1143000"/>
                <a:gridCol w="1408444"/>
                <a:gridCol w="1498738"/>
                <a:gridCol w="1283817"/>
              </a:tblGrid>
              <a:tr h="11974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Producers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Brokers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Collectors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Small traders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Super markets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8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Selling price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750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810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820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870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1280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8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Marketing cost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95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8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Marketing margin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410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8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Net margin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315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8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Producer's share of final price (%)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en-US" sz="24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en-US" sz="24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en-US" sz="24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59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990600"/>
            <a:ext cx="8610600" cy="990600"/>
          </a:xfrm>
        </p:spPr>
        <p:txBody>
          <a:bodyPr>
            <a:normAutofit/>
          </a:bodyPr>
          <a:lstStyle/>
          <a:p>
            <a:pPr marL="1036638" indent="-1036638" algn="l"/>
            <a:r>
              <a:rPr lang="en-US" sz="2000" b="1" dirty="0" smtClean="0"/>
              <a:t>Example: Costs </a:t>
            </a:r>
            <a:r>
              <a:rPr lang="en-US" sz="2000" b="1" dirty="0"/>
              <a:t>and margins of actors involved in a market channel selling shoats to supermarkets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57200" y="1524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Mapping the flow of values and benefits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79544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945" y="20782"/>
            <a:ext cx="8229600" cy="817418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Basic concepts of Value Chain Analysis</a:t>
            </a:r>
            <a:endParaRPr lang="en-US" sz="3600" b="1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762000"/>
            <a:ext cx="8229600" cy="68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b="1" dirty="0" smtClean="0"/>
              <a:t>Value and value addition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33400" y="1371600"/>
            <a:ext cx="8534400" cy="510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/>
              <a:t>Value </a:t>
            </a:r>
          </a:p>
          <a:p>
            <a:pPr lvl="1"/>
            <a:r>
              <a:rPr lang="en-US" dirty="0" smtClean="0"/>
              <a:t>Amount a good or service is worth of in the market</a:t>
            </a:r>
          </a:p>
          <a:p>
            <a:pPr lvl="1"/>
            <a:r>
              <a:rPr lang="en-US" dirty="0" smtClean="0"/>
              <a:t>Three types of value</a:t>
            </a:r>
          </a:p>
          <a:p>
            <a:pPr lvl="2"/>
            <a:r>
              <a:rPr lang="en-US" dirty="0" smtClean="0"/>
              <a:t>Form value – associated with the change of the form of a raw material (production, processing)  </a:t>
            </a:r>
          </a:p>
          <a:p>
            <a:pPr lvl="2"/>
            <a:r>
              <a:rPr lang="en-US" dirty="0" smtClean="0"/>
              <a:t>Time value - related with availing at another period of time produce produced at a period of time (storage)</a:t>
            </a:r>
          </a:p>
          <a:p>
            <a:pPr lvl="2"/>
            <a:r>
              <a:rPr lang="en-US" dirty="0" smtClean="0"/>
              <a:t>Space value - related with availing at another location product produced in one location (transport) </a:t>
            </a:r>
          </a:p>
        </p:txBody>
      </p:sp>
    </p:spTree>
    <p:extLst>
      <p:ext uri="{BB962C8B-B14F-4D97-AF65-F5344CB8AC3E}">
        <p14:creationId xmlns:p14="http://schemas.microsoft.com/office/powerpoint/2010/main" val="418116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Making a value chain map matrix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dirty="0" smtClean="0">
                <a:solidFill>
                  <a:prstClr val="black"/>
                </a:solidFill>
              </a:rPr>
              <a:t>A VC map matrix is the matrix which summarizes the key information from maps in one table.</a:t>
            </a:r>
          </a:p>
          <a:p>
            <a:pPr lvl="0"/>
            <a:r>
              <a:rPr lang="en-US" sz="2800" dirty="0" smtClean="0">
                <a:solidFill>
                  <a:prstClr val="black"/>
                </a:solidFill>
              </a:rPr>
              <a:t>The matrix can be used as the basis for designing questionnaires, determining which actor groups to interview and which geographical locations to concentrate field work in.</a:t>
            </a:r>
          </a:p>
          <a:p>
            <a:pPr lvl="0"/>
            <a:r>
              <a:rPr lang="en-US" sz="2800" dirty="0" smtClean="0">
                <a:solidFill>
                  <a:prstClr val="black"/>
                </a:solidFill>
              </a:rPr>
              <a:t>It can also serve as an easy to interpret sector summary from VC perspective.</a:t>
            </a:r>
            <a:endParaRPr lang="en-US" sz="28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73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1261385"/>
              </p:ext>
            </p:extLst>
          </p:nvPr>
        </p:nvGraphicFramePr>
        <p:xfrm>
          <a:off x="457200" y="1600200"/>
          <a:ext cx="853440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676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Input supply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consumption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Inputs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outputs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locations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challenges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Possible solutions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845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Map core processes, actors, activities, inputs, outputs, Challenges and possible solutions for the commodities for which VCA is conducted in your respective sites (Dairy, Beef and Sheep)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14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What is a Value Chain (1)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r>
              <a:rPr lang="en-US" b="1" dirty="0" smtClean="0"/>
              <a:t>VC encompass </a:t>
            </a:r>
            <a:r>
              <a:rPr lang="en-US" b="1" dirty="0"/>
              <a:t>the full range of activities and services required to bring a product or service from its conception to sale in its final </a:t>
            </a:r>
            <a:r>
              <a:rPr lang="en-US" b="1" dirty="0" smtClean="0"/>
              <a:t>markets.</a:t>
            </a:r>
          </a:p>
          <a:p>
            <a:r>
              <a:rPr lang="en-US" b="1" dirty="0" smtClean="0"/>
              <a:t>VC includes </a:t>
            </a:r>
            <a:r>
              <a:rPr lang="en-US" b="1" dirty="0"/>
              <a:t>input suppliers, producers, processors and buyers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They are </a:t>
            </a:r>
            <a:r>
              <a:rPr lang="en-US" b="1" dirty="0"/>
              <a:t>supported by a range of technical, business and financial service </a:t>
            </a:r>
            <a:r>
              <a:rPr lang="en-US" b="1" dirty="0" smtClean="0"/>
              <a:t>providers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2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458200" cy="5257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800" b="1" dirty="0" smtClean="0"/>
              <a:t>A value chain entails the addition of value as the product progresses from input supply to production to consumption.</a:t>
            </a:r>
          </a:p>
          <a:p>
            <a:pPr eaLnBrk="1" hangingPunct="1"/>
            <a:r>
              <a:rPr lang="en-US" sz="2800" b="1" dirty="0" smtClean="0"/>
              <a:t>Value chains are also the conduits through which:</a:t>
            </a:r>
          </a:p>
          <a:p>
            <a:pPr lvl="1" eaLnBrk="1" hangingPunct="1"/>
            <a:r>
              <a:rPr lang="en-US" b="1" dirty="0" smtClean="0"/>
              <a:t> finance (revenues, credit, and working capital) moves from consumers to producers; </a:t>
            </a:r>
          </a:p>
          <a:p>
            <a:pPr lvl="1" eaLnBrk="1" hangingPunct="1"/>
            <a:r>
              <a:rPr lang="en-US" b="1" dirty="0" smtClean="0"/>
              <a:t>technologies are disseminated among producers, traders, processors and transporters; </a:t>
            </a:r>
          </a:p>
          <a:p>
            <a:pPr lvl="1" eaLnBrk="1" hangingPunct="1"/>
            <a:r>
              <a:rPr lang="en-US" b="1" dirty="0" smtClean="0"/>
              <a:t>information on customer demand preferences are transmitted from consumers to producers and processors and other service providers. </a:t>
            </a:r>
          </a:p>
          <a:p>
            <a:pPr eaLnBrk="1" hangingPunct="1"/>
            <a:endParaRPr lang="en-US" sz="2800" b="1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2000" y="36639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What is a Value Chain (2)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63006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b="1" dirty="0" smtClean="0"/>
              <a:t>What is an agricultural value chain? 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5410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b="1" dirty="0" smtClean="0"/>
              <a:t>An agricultural value chain is considered as an economic unit of analysis of a particular commodity (</a:t>
            </a:r>
            <a:r>
              <a:rPr lang="en-US" sz="2800" b="1" dirty="0" err="1" smtClean="0"/>
              <a:t>eg</a:t>
            </a:r>
            <a:r>
              <a:rPr lang="en-US" sz="2800" b="1" dirty="0" smtClean="0"/>
              <a:t>. milk) or group of related commodities (</a:t>
            </a:r>
            <a:r>
              <a:rPr lang="en-US" sz="2800" b="1" dirty="0" err="1" smtClean="0"/>
              <a:t>eg</a:t>
            </a:r>
            <a:r>
              <a:rPr lang="en-US" sz="2800" b="1" dirty="0" smtClean="0"/>
              <a:t>. dairy) that encompasses a meaningful grouping of economic activities that are linked vertically by market relationships.</a:t>
            </a:r>
          </a:p>
          <a:p>
            <a:pPr eaLnBrk="1" hangingPunct="1"/>
            <a:r>
              <a:rPr lang="en-US" sz="2800" b="1" dirty="0" smtClean="0"/>
              <a:t>The emphasis is on the relationship between networks of input suppliers, producers, traders, processors, and distributors.</a:t>
            </a:r>
          </a:p>
          <a:p>
            <a:pPr eaLnBrk="1" hangingPunct="1"/>
            <a:endParaRPr lang="en-US" sz="2800" b="1" dirty="0" smtClean="0"/>
          </a:p>
          <a:p>
            <a:pPr eaLnBrk="1" hangingPunct="1">
              <a:buFont typeface="Wingdings" pitchFamily="2" charset="2"/>
              <a:buNone/>
            </a:pPr>
            <a:endParaRPr lang="en-US" sz="2800" b="1" dirty="0" smtClean="0"/>
          </a:p>
          <a:p>
            <a:pPr eaLnBrk="1" hangingPunct="1">
              <a:buFont typeface="Wingdings" pitchFamily="2" charset="2"/>
              <a:buNone/>
            </a:pPr>
            <a:endParaRPr lang="en-US" sz="2800" b="1" dirty="0" smtClean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14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b="1" dirty="0" smtClean="0"/>
              <a:t>Stages of a value chain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382000" cy="5105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b="1" dirty="0" smtClean="0"/>
              <a:t>Any </a:t>
            </a:r>
            <a:r>
              <a:rPr lang="en-US" sz="2800" b="1" i="1" dirty="0" smtClean="0"/>
              <a:t>operating sta</a:t>
            </a:r>
            <a:r>
              <a:rPr lang="en-US" sz="2800" b="1" dirty="0" smtClean="0"/>
              <a:t>ge capable of producing a saleable product or service serving as an input to the next stage in the chain or for final consumption or use</a:t>
            </a:r>
          </a:p>
          <a:p>
            <a:pPr eaLnBrk="1" hangingPunct="1"/>
            <a:r>
              <a:rPr lang="en-US" sz="2800" b="1" i="1" dirty="0" smtClean="0"/>
              <a:t>A stage of production in a value chain </a:t>
            </a:r>
            <a:r>
              <a:rPr lang="en-US" sz="2800" b="1" dirty="0" smtClean="0"/>
              <a:t>performs a function that makes significant contribution to the effective operation of the value chain</a:t>
            </a:r>
          </a:p>
          <a:p>
            <a:pPr eaLnBrk="1" hangingPunct="1"/>
            <a:r>
              <a:rPr lang="en-US" sz="2800" b="1" i="1" dirty="0" smtClean="0"/>
              <a:t>Typical value chain linkages include </a:t>
            </a:r>
            <a:r>
              <a:rPr lang="en-US" sz="2800" b="1" dirty="0" smtClean="0"/>
              <a:t>input supply, production, assembly, transport, storage, processing, wholesaling, retailing, and utilization, with exportation </a:t>
            </a:r>
            <a:r>
              <a:rPr lang="en-US" sz="2800" b="1" i="1" dirty="0" smtClean="0"/>
              <a:t>included as a major stage for products destined for international markets.</a:t>
            </a:r>
          </a:p>
          <a:p>
            <a:pPr lvl="1" eaLnBrk="1" hangingPunct="1"/>
            <a:endParaRPr lang="en-US" b="1" dirty="0" smtClean="0"/>
          </a:p>
          <a:p>
            <a:pPr lvl="1" eaLnBrk="1" hangingPunct="1">
              <a:buFont typeface="Wingdings" pitchFamily="2" charset="2"/>
              <a:buNone/>
            </a:pPr>
            <a:endParaRPr lang="en-US" b="1" dirty="0" smtClean="0"/>
          </a:p>
          <a:p>
            <a:pPr lvl="1" eaLnBrk="1" hangingPunct="1">
              <a:buFont typeface="Wingdings" pitchFamily="2" charset="2"/>
              <a:buNone/>
            </a:pPr>
            <a:endParaRPr lang="en-US" b="1" dirty="0" smtClean="0"/>
          </a:p>
          <a:p>
            <a:pPr eaLnBrk="1" hangingPunct="1">
              <a:buFont typeface="Wingdings" pitchFamily="2" charset="2"/>
              <a:buNone/>
            </a:pPr>
            <a:endParaRPr lang="en-US" sz="2800" b="1" dirty="0" smtClean="0"/>
          </a:p>
          <a:p>
            <a:pPr eaLnBrk="1" hangingPunct="1"/>
            <a:endParaRPr 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06643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/>
              <a:t>Business development services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143000"/>
            <a:ext cx="8747760" cy="55626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400" b="1" dirty="0" smtClean="0"/>
              <a:t>Services that play supporting role to enhance the operation of the different stages in the value chain and the chain as a whole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b="1" dirty="0" smtClean="0"/>
              <a:t>Infrastructural services (market place development, roads and transportation, communication, energy supply, water supply)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b="1" dirty="0" smtClean="0"/>
              <a:t>Production and storage services (input supply, genetic and production hardware from research, farm machinery services and supply, extension services, weather forecast, storage infrastructure)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b="1" dirty="0" smtClean="0"/>
              <a:t>Marketing and business skills (market information, market intelligence, technical and business training, facilitation of linkages of producers with buyers, organization and support for collective marketing)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b="1" dirty="0" smtClean="0"/>
              <a:t>Financial services (credit, saving, risk insurance)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b="1" dirty="0" smtClean="0"/>
              <a:t>Policy and regulatory services (property rights, market and trade regulations, investment incentives, legal services, taxation)  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36707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Box 2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42900" y="381000"/>
            <a:ext cx="8534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3200" b="1" dirty="0">
                <a:latin typeface="Times New Roman" pitchFamily="18" charset="0"/>
              </a:rPr>
              <a:t>The Value  Chain </a:t>
            </a:r>
            <a:r>
              <a:rPr lang="en-GB" sz="3200" b="1" dirty="0" smtClean="0">
                <a:latin typeface="Times New Roman" pitchFamily="18" charset="0"/>
              </a:rPr>
              <a:t>and Business support services</a:t>
            </a:r>
            <a:endParaRPr lang="en-GB" sz="3200" b="1" dirty="0">
              <a:solidFill>
                <a:schemeClr val="accent2"/>
              </a:solidFill>
              <a:latin typeface="VG2 Main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48493" y="1143000"/>
            <a:ext cx="8317707" cy="5638800"/>
            <a:chOff x="648493" y="1143000"/>
            <a:chExt cx="8317707" cy="5638800"/>
          </a:xfrm>
        </p:grpSpPr>
        <p:sp>
          <p:nvSpPr>
            <p:cNvPr id="6" name="Oval 3"/>
            <p:cNvSpPr>
              <a:spLocks noChangeArrowheads="1"/>
            </p:cNvSpPr>
            <p:nvPr/>
          </p:nvSpPr>
          <p:spPr bwMode="auto">
            <a:xfrm>
              <a:off x="1448593" y="5181600"/>
              <a:ext cx="1447800" cy="914400"/>
            </a:xfrm>
            <a:prstGeom prst="ellips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s-CO" sz="1600" b="1" dirty="0" err="1">
                  <a:latin typeface="Bookman Old Style" pitchFamily="18" charset="0"/>
                </a:rPr>
                <a:t>Production</a:t>
              </a:r>
              <a:endParaRPr lang="es-CO" sz="1600" b="1" dirty="0">
                <a:latin typeface="Bookman Old Style" pitchFamily="18" charset="0"/>
              </a:endParaRPr>
            </a:p>
          </p:txBody>
        </p:sp>
        <p:sp>
          <p:nvSpPr>
            <p:cNvPr id="7" name="Oval 4"/>
            <p:cNvSpPr>
              <a:spLocks noChangeArrowheads="1"/>
            </p:cNvSpPr>
            <p:nvPr/>
          </p:nvSpPr>
          <p:spPr bwMode="auto">
            <a:xfrm>
              <a:off x="2383631" y="4495800"/>
              <a:ext cx="1274762" cy="987425"/>
            </a:xfrm>
            <a:prstGeom prst="ellips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s-CO" sz="1400" b="1">
                  <a:latin typeface="Bookman Old Style" pitchFamily="18" charset="0"/>
                </a:rPr>
                <a:t>Post-harvest</a:t>
              </a:r>
            </a:p>
            <a:p>
              <a:pPr algn="ctr" eaLnBrk="0" hangingPunct="0"/>
              <a:r>
                <a:rPr lang="es-CO" sz="1400" b="1">
                  <a:latin typeface="Bookman Old Style" pitchFamily="18" charset="0"/>
                </a:rPr>
                <a:t>handling</a:t>
              </a:r>
            </a:p>
          </p:txBody>
        </p:sp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5029993" y="2743200"/>
              <a:ext cx="1300163" cy="954088"/>
            </a:xfrm>
            <a:prstGeom prst="ellips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s-CO" sz="2000" b="1">
                <a:solidFill>
                  <a:schemeClr val="bg1"/>
                </a:solidFill>
                <a:latin typeface="Bookman Old Style" pitchFamily="18" charset="0"/>
              </a:endParaRPr>
            </a:p>
            <a:p>
              <a:pPr algn="ctr" eaLnBrk="0" hangingPunct="0"/>
              <a:r>
                <a:rPr lang="es-CO" sz="1600" b="1">
                  <a:latin typeface="Bookman Old Style" pitchFamily="18" charset="0"/>
                </a:rPr>
                <a:t>Processing</a:t>
              </a:r>
            </a:p>
            <a:p>
              <a:pPr algn="ctr" eaLnBrk="0" hangingPunct="0"/>
              <a:endParaRPr lang="es-CO" sz="1600" b="1">
                <a:solidFill>
                  <a:schemeClr val="bg1"/>
                </a:solidFill>
                <a:latin typeface="Bookman Old Style" pitchFamily="18" charset="0"/>
              </a:endParaRPr>
            </a:p>
          </p:txBody>
        </p:sp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6705600" y="1676400"/>
              <a:ext cx="1282700" cy="879475"/>
            </a:xfrm>
            <a:prstGeom prst="ellips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s-CO" sz="2000" b="1">
                <a:solidFill>
                  <a:schemeClr val="bg1"/>
                </a:solidFill>
                <a:latin typeface="Bookman Old Style" pitchFamily="18" charset="0"/>
              </a:endParaRPr>
            </a:p>
            <a:p>
              <a:pPr algn="ctr" eaLnBrk="0" hangingPunct="0"/>
              <a:r>
                <a:rPr lang="en-US" sz="1600" b="1">
                  <a:latin typeface="Bookman Old Style" pitchFamily="18" charset="0"/>
                </a:rPr>
                <a:t>Retailing</a:t>
              </a:r>
              <a:endParaRPr lang="es-CO" sz="1600" b="1">
                <a:latin typeface="Bookman Old Style" pitchFamily="18" charset="0"/>
              </a:endParaRPr>
            </a:p>
            <a:p>
              <a:pPr algn="ctr" eaLnBrk="0" hangingPunct="0"/>
              <a:endParaRPr lang="es-CO" sz="2000">
                <a:solidFill>
                  <a:schemeClr val="bg1"/>
                </a:solidFill>
                <a:latin typeface="Bookman Old Style" pitchFamily="18" charset="0"/>
              </a:endParaRPr>
            </a:p>
          </p:txBody>
        </p:sp>
        <p:sp>
          <p:nvSpPr>
            <p:cNvPr id="10" name="Oval 7"/>
            <p:cNvSpPr>
              <a:spLocks noChangeArrowheads="1"/>
            </p:cNvSpPr>
            <p:nvPr/>
          </p:nvSpPr>
          <p:spPr bwMode="auto">
            <a:xfrm>
              <a:off x="7467600" y="1143000"/>
              <a:ext cx="1498600" cy="868363"/>
            </a:xfrm>
            <a:prstGeom prst="ellips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s-CO" sz="1600" b="1" dirty="0" err="1">
                  <a:latin typeface="Bookman Old Style" pitchFamily="18" charset="0"/>
                </a:rPr>
                <a:t>Consumption</a:t>
              </a:r>
              <a:endParaRPr lang="es-CO" sz="1600" dirty="0">
                <a:latin typeface="Bookman Old Style" pitchFamily="18" charset="0"/>
              </a:endParaRPr>
            </a:p>
          </p:txBody>
        </p:sp>
        <p:sp>
          <p:nvSpPr>
            <p:cNvPr id="11" name="Oval 8"/>
            <p:cNvSpPr>
              <a:spLocks noChangeArrowheads="1"/>
            </p:cNvSpPr>
            <p:nvPr/>
          </p:nvSpPr>
          <p:spPr bwMode="auto">
            <a:xfrm>
              <a:off x="4110037" y="3294063"/>
              <a:ext cx="1300162" cy="954087"/>
            </a:xfrm>
            <a:prstGeom prst="ellips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s-CO" sz="2000" b="1">
                <a:solidFill>
                  <a:schemeClr val="bg1"/>
                </a:solidFill>
                <a:latin typeface="Bookman Old Style" pitchFamily="18" charset="0"/>
              </a:endParaRPr>
            </a:p>
            <a:p>
              <a:pPr algn="ctr" eaLnBrk="0" hangingPunct="0"/>
              <a:r>
                <a:rPr lang="es-CO" sz="1600" b="1">
                  <a:latin typeface="Bookman Old Style" pitchFamily="18" charset="0"/>
                </a:rPr>
                <a:t>Trading</a:t>
              </a:r>
            </a:p>
            <a:p>
              <a:pPr algn="ctr" eaLnBrk="0" hangingPunct="0"/>
              <a:endParaRPr lang="es-CO" sz="2000" b="1">
                <a:latin typeface="Bookman Old Style" pitchFamily="18" charset="0"/>
              </a:endParaRPr>
            </a:p>
          </p:txBody>
        </p:sp>
        <p:sp>
          <p:nvSpPr>
            <p:cNvPr id="12" name="Oval 9"/>
            <p:cNvSpPr>
              <a:spLocks noChangeArrowheads="1"/>
            </p:cNvSpPr>
            <p:nvPr/>
          </p:nvSpPr>
          <p:spPr bwMode="auto">
            <a:xfrm>
              <a:off x="5868193" y="2133600"/>
              <a:ext cx="1300163" cy="954088"/>
            </a:xfrm>
            <a:prstGeom prst="ellips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s-CO" sz="2000" b="1" dirty="0">
                <a:solidFill>
                  <a:schemeClr val="bg1"/>
                </a:solidFill>
                <a:latin typeface="Bookman Old Style" pitchFamily="18" charset="0"/>
              </a:endParaRPr>
            </a:p>
            <a:p>
              <a:pPr algn="ctr" eaLnBrk="0" hangingPunct="0"/>
              <a:r>
                <a:rPr lang="es-CO" sz="1600" b="1" dirty="0">
                  <a:latin typeface="Bookman Old Style" pitchFamily="18" charset="0"/>
                </a:rPr>
                <a:t>Trading</a:t>
              </a:r>
            </a:p>
            <a:p>
              <a:pPr algn="ctr" eaLnBrk="0" hangingPunct="0"/>
              <a:endParaRPr lang="es-CO" sz="2000" b="1" dirty="0">
                <a:solidFill>
                  <a:schemeClr val="bg1"/>
                </a:solidFill>
                <a:latin typeface="Bookman Old Style" pitchFamily="18" charset="0"/>
              </a:endParaRPr>
            </a:p>
          </p:txBody>
        </p:sp>
        <p:sp>
          <p:nvSpPr>
            <p:cNvPr id="13" name="Text Box 17"/>
            <p:cNvSpPr txBox="1">
              <a:spLocks noChangeArrowheads="1"/>
            </p:cNvSpPr>
            <p:nvPr/>
          </p:nvSpPr>
          <p:spPr bwMode="auto">
            <a:xfrm>
              <a:off x="2524125" y="6261100"/>
              <a:ext cx="4514850" cy="366713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GB" b="1" dirty="0">
                  <a:solidFill>
                    <a:srgbClr val="FFCC00"/>
                  </a:solidFill>
                  <a:latin typeface="Bookman Old Style" pitchFamily="18" charset="0"/>
                </a:rPr>
                <a:t>Market information and intelligence</a:t>
              </a:r>
            </a:p>
          </p:txBody>
        </p:sp>
        <p:sp>
          <p:nvSpPr>
            <p:cNvPr id="14" name="Text Box 18"/>
            <p:cNvSpPr txBox="1">
              <a:spLocks noChangeArrowheads="1"/>
            </p:cNvSpPr>
            <p:nvPr/>
          </p:nvSpPr>
          <p:spPr bwMode="auto">
            <a:xfrm>
              <a:off x="3324225" y="5816600"/>
              <a:ext cx="2333625" cy="366713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GB" b="1">
                  <a:solidFill>
                    <a:srgbClr val="FFCC00"/>
                  </a:solidFill>
                  <a:latin typeface="Bookman Old Style" pitchFamily="18" charset="0"/>
                </a:rPr>
                <a:t>Financial services</a:t>
              </a:r>
            </a:p>
          </p:txBody>
        </p:sp>
        <p:sp>
          <p:nvSpPr>
            <p:cNvPr id="15" name="Text Box 20"/>
            <p:cNvSpPr txBox="1">
              <a:spLocks noChangeArrowheads="1"/>
            </p:cNvSpPr>
            <p:nvPr/>
          </p:nvSpPr>
          <p:spPr bwMode="auto">
            <a:xfrm>
              <a:off x="6986588" y="3405188"/>
              <a:ext cx="1971675" cy="366712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GB" b="1">
                  <a:solidFill>
                    <a:srgbClr val="FFCC00"/>
                  </a:solidFill>
                  <a:latin typeface="Bookman Old Style" pitchFamily="18" charset="0"/>
                </a:rPr>
                <a:t>Transportation</a:t>
              </a:r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auto">
            <a:xfrm>
              <a:off x="5534025" y="4356100"/>
              <a:ext cx="2211388" cy="366713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GB" b="1" dirty="0">
                  <a:solidFill>
                    <a:srgbClr val="FFCC00"/>
                  </a:solidFill>
                  <a:latin typeface="Bookman Old Style" pitchFamily="18" charset="0"/>
                </a:rPr>
                <a:t>Communications</a:t>
              </a:r>
            </a:p>
          </p:txBody>
        </p:sp>
        <p:sp>
          <p:nvSpPr>
            <p:cNvPr id="17" name="Text Box 22"/>
            <p:cNvSpPr txBox="1">
              <a:spLocks noChangeArrowheads="1"/>
            </p:cNvSpPr>
            <p:nvPr/>
          </p:nvSpPr>
          <p:spPr bwMode="auto">
            <a:xfrm>
              <a:off x="6303963" y="3911600"/>
              <a:ext cx="2616200" cy="336550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GB" sz="1600" b="1">
                  <a:solidFill>
                    <a:srgbClr val="FFCC00"/>
                  </a:solidFill>
                  <a:latin typeface="Bookman Old Style" pitchFamily="18" charset="0"/>
                </a:rPr>
                <a:t>Govt. policy regulation</a:t>
              </a:r>
            </a:p>
          </p:txBody>
        </p:sp>
        <p:sp>
          <p:nvSpPr>
            <p:cNvPr id="18" name="Text Box 23"/>
            <p:cNvSpPr txBox="1">
              <a:spLocks noChangeArrowheads="1"/>
            </p:cNvSpPr>
            <p:nvPr/>
          </p:nvSpPr>
          <p:spPr bwMode="auto">
            <a:xfrm>
              <a:off x="3997325" y="5334000"/>
              <a:ext cx="4800600" cy="366713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GB" b="1">
                  <a:solidFill>
                    <a:srgbClr val="FFCC00"/>
                  </a:solidFill>
                  <a:latin typeface="Bookman Old Style" pitchFamily="18" charset="0"/>
                </a:rPr>
                <a:t>Tech. &amp; business training &amp; assistance</a:t>
              </a:r>
            </a:p>
          </p:txBody>
        </p:sp>
        <p:sp>
          <p:nvSpPr>
            <p:cNvPr id="19" name="Text Box 24"/>
            <p:cNvSpPr txBox="1">
              <a:spLocks noChangeArrowheads="1"/>
            </p:cNvSpPr>
            <p:nvPr/>
          </p:nvSpPr>
          <p:spPr bwMode="auto">
            <a:xfrm>
              <a:off x="4683125" y="4876800"/>
              <a:ext cx="3071813" cy="366713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GB" b="1" dirty="0">
                  <a:solidFill>
                    <a:srgbClr val="FFCC00"/>
                  </a:solidFill>
                  <a:latin typeface="Bookman Old Style" pitchFamily="18" charset="0"/>
                </a:rPr>
                <a:t>Production input supply</a:t>
              </a:r>
            </a:p>
          </p:txBody>
        </p:sp>
        <p:sp>
          <p:nvSpPr>
            <p:cNvPr id="20" name="AutoShape 25"/>
            <p:cNvSpPr>
              <a:spLocks noChangeArrowheads="1"/>
            </p:cNvSpPr>
            <p:nvPr/>
          </p:nvSpPr>
          <p:spPr bwMode="auto">
            <a:xfrm>
              <a:off x="6464300" y="4787900"/>
              <a:ext cx="914400" cy="914400"/>
            </a:xfrm>
            <a:prstGeom prst="rtTriangl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Text Box 27"/>
            <p:cNvSpPr txBox="1">
              <a:spLocks noChangeArrowheads="1"/>
            </p:cNvSpPr>
            <p:nvPr/>
          </p:nvSpPr>
          <p:spPr bwMode="auto">
            <a:xfrm>
              <a:off x="7602538" y="2995613"/>
              <a:ext cx="1274762" cy="366712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b="1">
                  <a:solidFill>
                    <a:srgbClr val="FFCC00"/>
                  </a:solidFill>
                  <a:latin typeface="Bookman Old Style" pitchFamily="18" charset="0"/>
                </a:rPr>
                <a:t>Research</a:t>
              </a:r>
            </a:p>
          </p:txBody>
        </p:sp>
        <p:sp>
          <p:nvSpPr>
            <p:cNvPr id="22" name="Oval 29"/>
            <p:cNvSpPr>
              <a:spLocks noChangeArrowheads="1"/>
            </p:cNvSpPr>
            <p:nvPr/>
          </p:nvSpPr>
          <p:spPr bwMode="auto">
            <a:xfrm>
              <a:off x="3277393" y="3962400"/>
              <a:ext cx="1300163" cy="954088"/>
            </a:xfrm>
            <a:prstGeom prst="ellips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s-CO" sz="2000" b="1" dirty="0">
                <a:solidFill>
                  <a:schemeClr val="bg1"/>
                </a:solidFill>
                <a:latin typeface="Bookman Old Style" pitchFamily="18" charset="0"/>
              </a:endParaRPr>
            </a:p>
            <a:p>
              <a:pPr algn="ctr" eaLnBrk="0" hangingPunct="0"/>
              <a:r>
                <a:rPr lang="es-CO" sz="1600" b="1" dirty="0" err="1">
                  <a:latin typeface="Bookman Old Style" pitchFamily="18" charset="0"/>
                </a:rPr>
                <a:t>Transport</a:t>
              </a:r>
              <a:endParaRPr lang="es-CO" sz="1600" b="1" dirty="0">
                <a:latin typeface="Bookman Old Style" pitchFamily="18" charset="0"/>
              </a:endParaRPr>
            </a:p>
            <a:p>
              <a:pPr algn="ctr" eaLnBrk="0" hangingPunct="0"/>
              <a:endParaRPr lang="es-CO" sz="2000" b="1" dirty="0">
                <a:latin typeface="Bookman Old Style" pitchFamily="18" charset="0"/>
              </a:endParaRPr>
            </a:p>
          </p:txBody>
        </p:sp>
        <p:sp>
          <p:nvSpPr>
            <p:cNvPr id="23" name="Oval 30"/>
            <p:cNvSpPr>
              <a:spLocks noChangeArrowheads="1"/>
            </p:cNvSpPr>
            <p:nvPr/>
          </p:nvSpPr>
          <p:spPr bwMode="auto">
            <a:xfrm>
              <a:off x="648493" y="5791200"/>
              <a:ext cx="1524000" cy="990600"/>
            </a:xfrm>
            <a:prstGeom prst="ellips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s-CO" sz="1600" b="1" dirty="0">
                  <a:latin typeface="Bookman Old Style" pitchFamily="18" charset="0"/>
                </a:rPr>
                <a:t>Input </a:t>
              </a:r>
            </a:p>
            <a:p>
              <a:pPr algn="ctr" eaLnBrk="0" hangingPunct="0"/>
              <a:r>
                <a:rPr lang="es-CO" sz="1600" b="1" dirty="0" err="1" smtClean="0">
                  <a:latin typeface="Bookman Old Style" pitchFamily="18" charset="0"/>
                </a:rPr>
                <a:t>Suply</a:t>
              </a:r>
              <a:endParaRPr lang="es-CO" sz="1600" b="1" dirty="0">
                <a:latin typeface="Bookman Old Style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2830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2365</TotalTime>
  <Words>2122</Words>
  <Application>Microsoft Office PowerPoint</Application>
  <PresentationFormat>On-screen Show (4:3)</PresentationFormat>
  <Paragraphs>308</Paragraphs>
  <Slides>32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Office Theme</vt:lpstr>
      <vt:lpstr>Slide</vt:lpstr>
      <vt:lpstr>Value Chain Analysis Basic concepts</vt:lpstr>
      <vt:lpstr>Presentation outlines</vt:lpstr>
      <vt:lpstr>Basic concepts of Value Chain Analysis</vt:lpstr>
      <vt:lpstr>What is a Value Chain (1)</vt:lpstr>
      <vt:lpstr>PowerPoint Presentation</vt:lpstr>
      <vt:lpstr>What is an agricultural value chain? </vt:lpstr>
      <vt:lpstr>Stages of a value chain</vt:lpstr>
      <vt:lpstr>Business development services</vt:lpstr>
      <vt:lpstr>The Value  Chain and Business support services</vt:lpstr>
      <vt:lpstr>Value chain leader</vt:lpstr>
      <vt:lpstr>Why the interest on value chain analysis (VCA)?</vt:lpstr>
      <vt:lpstr>Potential objectives of VCA</vt:lpstr>
      <vt:lpstr>How to conduct a VCA</vt:lpstr>
      <vt:lpstr>The process of VCA &amp; its components</vt:lpstr>
      <vt:lpstr>Data collection (1)</vt:lpstr>
      <vt:lpstr>Data collection (2) Tools to be used</vt:lpstr>
      <vt:lpstr>Data collection (3) PRA tools to be used </vt:lpstr>
      <vt:lpstr>Data collection (4) PRA tools to be used</vt:lpstr>
      <vt:lpstr>Data collection (5)</vt:lpstr>
      <vt:lpstr>Value Chain Mapping (1)</vt:lpstr>
      <vt:lpstr> Value chain mapping(2)</vt:lpstr>
      <vt:lpstr>Value Chain Mapping (3)</vt:lpstr>
      <vt:lpstr>value chain mapping (3)</vt:lpstr>
      <vt:lpstr>Mapping the core processes</vt:lpstr>
      <vt:lpstr>Mapping actors along the value chain Example: Actors along the core processes of the  sheep value chain</vt:lpstr>
      <vt:lpstr>Mapping activities along the VC  Example: Core processes and activities  in the sheep VC</vt:lpstr>
      <vt:lpstr>PowerPoint Presentation</vt:lpstr>
      <vt:lpstr>Mapping Volume of product flows  </vt:lpstr>
      <vt:lpstr>Example: Costs and margins of actors involved in a market channel selling shoats to supermarkets</vt:lpstr>
      <vt:lpstr>Making a value chain map matrix</vt:lpstr>
      <vt:lpstr>PowerPoint Presentation</vt:lpstr>
      <vt:lpstr>Group 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Value Chain Methodology</dc:title>
  <dc:creator>Getachew</dc:creator>
  <cp:lastModifiedBy>aduncan</cp:lastModifiedBy>
  <cp:revision>64</cp:revision>
  <dcterms:created xsi:type="dcterms:W3CDTF">2012-02-20T19:56:41Z</dcterms:created>
  <dcterms:modified xsi:type="dcterms:W3CDTF">2012-03-13T10:58:42Z</dcterms:modified>
</cp:coreProperties>
</file>